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977" r:id="rId2"/>
  </p:sldMasterIdLst>
  <p:notesMasterIdLst>
    <p:notesMasterId r:id="rId83"/>
  </p:notesMasterIdLst>
  <p:sldIdLst>
    <p:sldId id="256" r:id="rId3"/>
    <p:sldId id="346" r:id="rId4"/>
    <p:sldId id="401" r:id="rId5"/>
    <p:sldId id="379" r:id="rId6"/>
    <p:sldId id="261" r:id="rId7"/>
    <p:sldId id="300" r:id="rId8"/>
    <p:sldId id="367" r:id="rId9"/>
    <p:sldId id="369" r:id="rId10"/>
    <p:sldId id="402" r:id="rId11"/>
    <p:sldId id="403" r:id="rId12"/>
    <p:sldId id="404" r:id="rId13"/>
    <p:sldId id="263" r:id="rId14"/>
    <p:sldId id="265" r:id="rId15"/>
    <p:sldId id="264" r:id="rId16"/>
    <p:sldId id="307" r:id="rId17"/>
    <p:sldId id="301" r:id="rId18"/>
    <p:sldId id="405" r:id="rId19"/>
    <p:sldId id="266" r:id="rId20"/>
    <p:sldId id="302" r:id="rId21"/>
    <p:sldId id="267" r:id="rId22"/>
    <p:sldId id="268" r:id="rId23"/>
    <p:sldId id="269" r:id="rId24"/>
    <p:sldId id="270" r:id="rId25"/>
    <p:sldId id="271" r:id="rId26"/>
    <p:sldId id="272" r:id="rId27"/>
    <p:sldId id="368" r:id="rId28"/>
    <p:sldId id="273" r:id="rId29"/>
    <p:sldId id="274" r:id="rId30"/>
    <p:sldId id="275" r:id="rId31"/>
    <p:sldId id="276" r:id="rId32"/>
    <p:sldId id="277" r:id="rId33"/>
    <p:sldId id="278" r:id="rId34"/>
    <p:sldId id="375" r:id="rId35"/>
    <p:sldId id="376" r:id="rId36"/>
    <p:sldId id="377" r:id="rId37"/>
    <p:sldId id="380" r:id="rId38"/>
    <p:sldId id="381" r:id="rId39"/>
    <p:sldId id="417" r:id="rId40"/>
    <p:sldId id="382" r:id="rId41"/>
    <p:sldId id="419" r:id="rId42"/>
    <p:sldId id="383" r:id="rId43"/>
    <p:sldId id="420" r:id="rId44"/>
    <p:sldId id="384" r:id="rId45"/>
    <p:sldId id="385" r:id="rId46"/>
    <p:sldId id="386" r:id="rId47"/>
    <p:sldId id="387" r:id="rId48"/>
    <p:sldId id="421" r:id="rId49"/>
    <p:sldId id="388" r:id="rId50"/>
    <p:sldId id="389" r:id="rId51"/>
    <p:sldId id="390" r:id="rId52"/>
    <p:sldId id="391" r:id="rId53"/>
    <p:sldId id="392" r:id="rId54"/>
    <p:sldId id="393" r:id="rId55"/>
    <p:sldId id="394" r:id="rId56"/>
    <p:sldId id="395" r:id="rId57"/>
    <p:sldId id="370" r:id="rId58"/>
    <p:sldId id="304" r:id="rId59"/>
    <p:sldId id="286" r:id="rId60"/>
    <p:sldId id="366" r:id="rId61"/>
    <p:sldId id="373" r:id="rId62"/>
    <p:sldId id="374" r:id="rId63"/>
    <p:sldId id="297" r:id="rId64"/>
    <p:sldId id="409" r:id="rId65"/>
    <p:sldId id="418" r:id="rId66"/>
    <p:sldId id="422" r:id="rId67"/>
    <p:sldId id="408" r:id="rId68"/>
    <p:sldId id="372" r:id="rId69"/>
    <p:sldId id="289" r:id="rId70"/>
    <p:sldId id="406" r:id="rId71"/>
    <p:sldId id="290" r:id="rId72"/>
    <p:sldId id="306" r:id="rId73"/>
    <p:sldId id="293" r:id="rId74"/>
    <p:sldId id="294" r:id="rId75"/>
    <p:sldId id="410" r:id="rId76"/>
    <p:sldId id="411" r:id="rId77"/>
    <p:sldId id="416" r:id="rId78"/>
    <p:sldId id="396" r:id="rId79"/>
    <p:sldId id="397" r:id="rId80"/>
    <p:sldId id="295" r:id="rId81"/>
    <p:sldId id="299" r:id="rId8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e Araújo" initials="AA" lastIdx="2" clrIdx="0">
    <p:extLst>
      <p:ext uri="{19B8F6BF-5375-455C-9EA6-DF929625EA0E}">
        <p15:presenceInfo xmlns:p15="http://schemas.microsoft.com/office/powerpoint/2012/main" userId="Aline Araúj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CC33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4" autoAdjust="0"/>
  </p:normalViewPr>
  <p:slideViewPr>
    <p:cSldViewPr snapToGrid="0">
      <p:cViewPr varScale="1">
        <p:scale>
          <a:sx n="97" d="100"/>
          <a:sy n="97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commentAuthors" Target="commentAuthor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spc="-1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spc="-1">
                <a:latin typeface="Times New Roman"/>
              </a:rPr>
              <a:t>&lt;cabeçalho&gt;</a:t>
            </a:r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spc="-1">
                <a:latin typeface="Times New Roman"/>
              </a:rPr>
              <a:t>&lt;data/hora&gt;</a:t>
            </a:r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spc="-1">
                <a:latin typeface="Times New Roman"/>
              </a:rPr>
              <a:t>&lt;rodapé&gt;</a:t>
            </a:r>
            <a:endParaRPr/>
          </a:p>
        </p:txBody>
      </p:sp>
      <p:sp>
        <p:nvSpPr>
          <p:cNvPr id="15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31C3846-A211-4690-AB97-B338160A8026}" type="slidenum">
              <a:rPr lang="pt-BR" sz="1400" spc="-1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e78e470d79_0_2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ge78e470d79_0_2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E68B5FC-55F5-4160-AB63-E9BABBE75D58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753CB42-AFF7-403D-BB99-3054A71FCDB8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84B9-488D-4105-B715-4608236B149F}" type="datetimeFigureOut">
              <a:rPr lang="pt-BR" smtClean="0"/>
              <a:t>03/05/2024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3BD5-9289-4BA8-A189-B8A9A8FA2348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47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84B9-488D-4105-B715-4608236B149F}" type="datetimeFigureOut">
              <a:rPr lang="pt-BR" smtClean="0"/>
              <a:t>03/05/2024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3BD5-9289-4BA8-A189-B8A9A8FA2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22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84B9-488D-4105-B715-4608236B149F}" type="datetimeFigureOut">
              <a:rPr lang="pt-BR" smtClean="0"/>
              <a:t>03/05/2024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3BD5-9289-4BA8-A189-B8A9A8FA2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2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chemeClr val="accen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25"/>
          <p:cNvGrpSpPr/>
          <p:nvPr/>
        </p:nvGrpSpPr>
        <p:grpSpPr>
          <a:xfrm>
            <a:off x="1907266" y="-8003"/>
            <a:ext cx="5329471" cy="2096373"/>
            <a:chOff x="1045264" y="-6007"/>
            <a:chExt cx="7118300" cy="2100014"/>
          </a:xfrm>
        </p:grpSpPr>
        <p:sp>
          <p:nvSpPr>
            <p:cNvPr id="110" name="Google Shape;110;p25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25"/>
          <p:cNvGrpSpPr/>
          <p:nvPr/>
        </p:nvGrpSpPr>
        <p:grpSpPr>
          <a:xfrm>
            <a:off x="-7999" y="3240198"/>
            <a:ext cx="1642550" cy="2007057"/>
            <a:chOff x="-7997" y="3247832"/>
            <a:chExt cx="2193869" cy="2010543"/>
          </a:xfrm>
        </p:grpSpPr>
        <p:sp>
          <p:nvSpPr>
            <p:cNvPr id="114" name="Google Shape;114;p25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5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5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5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5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25"/>
          <p:cNvGrpSpPr/>
          <p:nvPr/>
        </p:nvGrpSpPr>
        <p:grpSpPr>
          <a:xfrm>
            <a:off x="8420997" y="2871862"/>
            <a:ext cx="515755" cy="1214485"/>
            <a:chOff x="8443004" y="2878855"/>
            <a:chExt cx="688868" cy="1216595"/>
          </a:xfrm>
        </p:grpSpPr>
        <p:sp>
          <p:nvSpPr>
            <p:cNvPr id="135" name="Google Shape;135;p25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25"/>
          <p:cNvGrpSpPr/>
          <p:nvPr/>
        </p:nvGrpSpPr>
        <p:grpSpPr>
          <a:xfrm>
            <a:off x="7117967" y="4787279"/>
            <a:ext cx="2026022" cy="2062823"/>
            <a:chOff x="6445945" y="4797602"/>
            <a:chExt cx="2706053" cy="2066404"/>
          </a:xfrm>
        </p:grpSpPr>
        <p:sp>
          <p:nvSpPr>
            <p:cNvPr id="142" name="Google Shape;142;p25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25"/>
          <p:cNvGrpSpPr/>
          <p:nvPr/>
        </p:nvGrpSpPr>
        <p:grpSpPr>
          <a:xfrm>
            <a:off x="226382" y="1054607"/>
            <a:ext cx="1165385" cy="1087243"/>
            <a:chOff x="305052" y="1261999"/>
            <a:chExt cx="1556545" cy="1089130"/>
          </a:xfrm>
        </p:grpSpPr>
        <p:sp>
          <p:nvSpPr>
            <p:cNvPr id="156" name="Google Shape;156;p25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25"/>
          <p:cNvGrpSpPr/>
          <p:nvPr/>
        </p:nvGrpSpPr>
        <p:grpSpPr>
          <a:xfrm>
            <a:off x="2444861" y="5162312"/>
            <a:ext cx="2459622" cy="1439997"/>
            <a:chOff x="1573057" y="5173288"/>
            <a:chExt cx="3285191" cy="1442497"/>
          </a:xfrm>
        </p:grpSpPr>
        <p:sp>
          <p:nvSpPr>
            <p:cNvPr id="174" name="Google Shape;174;p25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5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5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5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5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5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5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5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p25"/>
          <p:cNvSpPr txBox="1">
            <a:spLocks noGrp="1"/>
          </p:cNvSpPr>
          <p:nvPr>
            <p:ph type="ctrTitle"/>
          </p:nvPr>
        </p:nvSpPr>
        <p:spPr>
          <a:xfrm>
            <a:off x="1574375" y="2427167"/>
            <a:ext cx="59952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05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84B9-488D-4105-B715-4608236B149F}" type="datetimeFigureOut">
              <a:rPr lang="pt-BR" smtClean="0"/>
              <a:t>03/05/2024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3BD5-9289-4BA8-A189-B8A9A8FA2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95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84B9-488D-4105-B715-4608236B149F}" type="datetimeFigureOut">
              <a:rPr lang="pt-BR" smtClean="0"/>
              <a:t>03/05/2024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3BD5-9289-4BA8-A189-B8A9A8FA2348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50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84B9-488D-4105-B715-4608236B149F}" type="datetimeFigureOut">
              <a:rPr lang="pt-BR" smtClean="0"/>
              <a:t>03/05/2024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3BD5-9289-4BA8-A189-B8A9A8FA2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83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84B9-488D-4105-B715-4608236B149F}" type="datetimeFigureOut">
              <a:rPr lang="pt-BR" smtClean="0"/>
              <a:t>03/05/2024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3BD5-9289-4BA8-A189-B8A9A8FA2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19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84B9-488D-4105-B715-4608236B149F}" type="datetimeFigureOut">
              <a:rPr lang="pt-BR" smtClean="0"/>
              <a:t>03/05/2024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3BD5-9289-4BA8-A189-B8A9A8FA2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17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84B9-488D-4105-B715-4608236B149F}" type="datetimeFigureOut">
              <a:rPr lang="pt-BR" smtClean="0"/>
              <a:t>03/05/2024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3BD5-9289-4BA8-A189-B8A9A8FA2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08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BB84B9-488D-4105-B715-4608236B149F}" type="datetimeFigureOut">
              <a:rPr lang="pt-BR" smtClean="0"/>
              <a:t>03/05/2024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8D3BD5-9289-4BA8-A189-B8A9A8FA2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23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84B9-488D-4105-B715-4608236B149F}" type="datetimeFigureOut">
              <a:rPr lang="pt-BR" smtClean="0"/>
              <a:t>03/05/2024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3BD5-9289-4BA8-A189-B8A9A8FA23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08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E48206-6208-4002-9AF5-B38F54CDB384}" type="datetimeFigureOut">
              <a:rPr lang="en-US" dirty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19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9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rtal.uern.br/dsib/manual-de-trabalhos-academicos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49"/>
          <p:cNvSpPr txBox="1"/>
          <p:nvPr/>
        </p:nvSpPr>
        <p:spPr>
          <a:xfrm>
            <a:off x="2000385" y="2821075"/>
            <a:ext cx="51432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/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/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/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/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/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1100" b="1">
              <a:solidFill>
                <a:srgbClr val="69676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/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49"/>
          <p:cNvSpPr txBox="1">
            <a:spLocks noGrp="1"/>
          </p:cNvSpPr>
          <p:nvPr>
            <p:ph type="ctrTitle"/>
          </p:nvPr>
        </p:nvSpPr>
        <p:spPr>
          <a:xfrm>
            <a:off x="835743" y="2195794"/>
            <a:ext cx="7443018" cy="2082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br>
              <a:rPr lang="pt-PT" sz="4000" dirty="0"/>
            </a:br>
            <a:r>
              <a:rPr lang="pt-PT" sz="4000" dirty="0"/>
              <a:t>Minicurso sobre normas e formatação de artigos científicos</a:t>
            </a:r>
            <a:br>
              <a:rPr lang="pt-PT" sz="4000" dirty="0"/>
            </a:br>
            <a:r>
              <a:rPr lang="pt-PT" sz="4000" dirty="0"/>
              <a:t>NBR 6022/2018</a:t>
            </a:r>
            <a:endParaRPr sz="4000" dirty="0"/>
          </a:p>
        </p:txBody>
      </p:sp>
      <p:pic>
        <p:nvPicPr>
          <p:cNvPr id="1268" name="Google Shape;1268;p49" descr="Uma imagem contendo desenho, placar, atletism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8152" y="202071"/>
            <a:ext cx="1253025" cy="1080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BB73DD7-076D-4E54-B02D-C204501E6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832" y="132873"/>
            <a:ext cx="3119744" cy="900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8ABA45B-EFF9-11B6-7D9A-B61E18B7F3F2}"/>
              </a:ext>
            </a:extLst>
          </p:cNvPr>
          <p:cNvSpPr txBox="1"/>
          <p:nvPr/>
        </p:nvSpPr>
        <p:spPr>
          <a:xfrm>
            <a:off x="469666" y="272974"/>
            <a:ext cx="8289759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Elementos </a:t>
            </a:r>
            <a:r>
              <a:rPr lang="pt-BR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Pré</a:t>
            </a:r>
            <a:r>
              <a:rPr lang="pt-B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-Textuais </a:t>
            </a:r>
          </a:p>
          <a:p>
            <a:pPr algn="ctr"/>
            <a:r>
              <a:rPr lang="pt-B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acordo com o Manual da UERN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5BC06D-B45A-62C7-E448-E4EF787F5F0A}"/>
              </a:ext>
            </a:extLst>
          </p:cNvPr>
          <p:cNvSpPr txBox="1"/>
          <p:nvPr/>
        </p:nvSpPr>
        <p:spPr>
          <a:xfrm>
            <a:off x="350323" y="2131022"/>
            <a:ext cx="457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 </a:t>
            </a:r>
            <a:r>
              <a:rPr lang="pt-PT" sz="2500" b="1" dirty="0"/>
              <a:t>Folha de rosto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CF2401D-E0AC-A96C-E5D7-C6E2F9E9D354}"/>
              </a:ext>
            </a:extLst>
          </p:cNvPr>
          <p:cNvSpPr txBox="1"/>
          <p:nvPr/>
        </p:nvSpPr>
        <p:spPr>
          <a:xfrm>
            <a:off x="267194" y="2760554"/>
            <a:ext cx="493419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folha de rosto divide-se em anverso e verso, para os cursos que adotam artigos científicos para o TCC, a UERN adotou apenas o anverso da folha de rosto.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B398507-9F80-0A85-4434-1222845B7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66" y="1852551"/>
            <a:ext cx="3528233" cy="40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4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41486FE-60A9-60B6-ACBF-D15CD7EF3255}"/>
              </a:ext>
            </a:extLst>
          </p:cNvPr>
          <p:cNvSpPr txBox="1"/>
          <p:nvPr/>
        </p:nvSpPr>
        <p:spPr>
          <a:xfrm>
            <a:off x="374663" y="130470"/>
            <a:ext cx="8289759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Elementos </a:t>
            </a:r>
            <a:r>
              <a:rPr lang="pt-BR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Pré</a:t>
            </a:r>
            <a:r>
              <a:rPr lang="pt-B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-Textuais </a:t>
            </a:r>
          </a:p>
          <a:p>
            <a:pPr algn="ctr"/>
            <a:r>
              <a:rPr lang="pt-B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acordo com o Manual da UERN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B2B0676-C28B-C4D7-C0D4-DB1AC9706E3F}"/>
              </a:ext>
            </a:extLst>
          </p:cNvPr>
          <p:cNvSpPr txBox="1"/>
          <p:nvPr/>
        </p:nvSpPr>
        <p:spPr>
          <a:xfrm>
            <a:off x="290945" y="2297277"/>
            <a:ext cx="457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 </a:t>
            </a:r>
            <a:r>
              <a:rPr lang="pt-PT" sz="2500" b="1" dirty="0"/>
              <a:t>Folha de aprovação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0E558A6-9D05-02BA-C71A-DFFECBC849F0}"/>
              </a:ext>
            </a:extLst>
          </p:cNvPr>
          <p:cNvSpPr txBox="1"/>
          <p:nvPr/>
        </p:nvSpPr>
        <p:spPr>
          <a:xfrm>
            <a:off x="350321" y="2962434"/>
            <a:ext cx="435760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folha de aprovação deve conter elementos essenciais para a aprovação do trabalho, tais elementos devem ser apresentados de acordo com o manual da UERN.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8F85B56-DB5F-C655-AB81-1338EF3C3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595" y="1638793"/>
            <a:ext cx="4157771" cy="44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4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667265" y="420353"/>
            <a:ext cx="7809469" cy="9244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3000" b="1" strike="noStrike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Elementos </a:t>
            </a:r>
            <a:r>
              <a:rPr lang="pt-BR" sz="3000" b="1" strike="noStrike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pré</a:t>
            </a:r>
            <a:r>
              <a:rPr lang="pt-BR" sz="3000" b="1" strike="noStrike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-textuais – Cont.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77B3CBF-47B4-4E34-B932-496C1524C452}"/>
              </a:ext>
            </a:extLst>
          </p:cNvPr>
          <p:cNvSpPr txBox="1"/>
          <p:nvPr/>
        </p:nvSpPr>
        <p:spPr>
          <a:xfrm>
            <a:off x="667266" y="1725769"/>
            <a:ext cx="643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Resumo na língua do texto – NBR 6028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 Explicativo: Seta para a Direita 12">
            <a:extLst>
              <a:ext uri="{FF2B5EF4-FFF2-40B4-BE49-F238E27FC236}">
                <a16:creationId xmlns:a16="http://schemas.microsoft.com/office/drawing/2014/main" id="{B399DC3F-F785-4E92-BAE5-07E57EFFD5D0}"/>
              </a:ext>
            </a:extLst>
          </p:cNvPr>
          <p:cNvSpPr/>
          <p:nvPr/>
        </p:nvSpPr>
        <p:spPr>
          <a:xfrm>
            <a:off x="740534" y="2462994"/>
            <a:ext cx="2189410" cy="96600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breve introdução</a:t>
            </a:r>
          </a:p>
        </p:txBody>
      </p:sp>
      <p:sp>
        <p:nvSpPr>
          <p:cNvPr id="14" name="Texto Explicativo: Seta para a Direita 13">
            <a:extLst>
              <a:ext uri="{FF2B5EF4-FFF2-40B4-BE49-F238E27FC236}">
                <a16:creationId xmlns:a16="http://schemas.microsoft.com/office/drawing/2014/main" id="{2980DBCB-A8BC-402A-9A2D-7C69E6DB21CD}"/>
              </a:ext>
            </a:extLst>
          </p:cNvPr>
          <p:cNvSpPr/>
          <p:nvPr/>
        </p:nvSpPr>
        <p:spPr>
          <a:xfrm>
            <a:off x="3191232" y="2501178"/>
            <a:ext cx="2322464" cy="100759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objetivo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789E51A-18D9-42A8-AF4F-0B0BF3503199}"/>
              </a:ext>
            </a:extLst>
          </p:cNvPr>
          <p:cNvSpPr/>
          <p:nvPr/>
        </p:nvSpPr>
        <p:spPr>
          <a:xfrm>
            <a:off x="5629226" y="2487327"/>
            <a:ext cx="1999299" cy="1007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fundamentação teórica/revisão de literatura</a:t>
            </a:r>
          </a:p>
        </p:txBody>
      </p:sp>
      <p:sp>
        <p:nvSpPr>
          <p:cNvPr id="18" name="Seta: Curva para a Esquerda 17">
            <a:extLst>
              <a:ext uri="{FF2B5EF4-FFF2-40B4-BE49-F238E27FC236}">
                <a16:creationId xmlns:a16="http://schemas.microsoft.com/office/drawing/2014/main" id="{DEEB078D-943C-4181-B925-EE9A60FE99BD}"/>
              </a:ext>
            </a:extLst>
          </p:cNvPr>
          <p:cNvSpPr/>
          <p:nvPr/>
        </p:nvSpPr>
        <p:spPr>
          <a:xfrm>
            <a:off x="7628525" y="2848875"/>
            <a:ext cx="597423" cy="13197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Texto Explicativo: Seta para a Esquerda 18">
            <a:extLst>
              <a:ext uri="{FF2B5EF4-FFF2-40B4-BE49-F238E27FC236}">
                <a16:creationId xmlns:a16="http://schemas.microsoft.com/office/drawing/2014/main" id="{C4E63802-91BB-48B0-AD99-9153415273F9}"/>
              </a:ext>
            </a:extLst>
          </p:cNvPr>
          <p:cNvSpPr/>
          <p:nvPr/>
        </p:nvSpPr>
        <p:spPr>
          <a:xfrm>
            <a:off x="4830734" y="3739489"/>
            <a:ext cx="2797791" cy="100759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metodologia</a:t>
            </a:r>
          </a:p>
        </p:txBody>
      </p:sp>
      <p:sp>
        <p:nvSpPr>
          <p:cNvPr id="20" name="Texto Explicativo: Seta para a Esquerda 19">
            <a:extLst>
              <a:ext uri="{FF2B5EF4-FFF2-40B4-BE49-F238E27FC236}">
                <a16:creationId xmlns:a16="http://schemas.microsoft.com/office/drawing/2014/main" id="{8B4CF3D9-4863-43A9-8253-9C9EADFBFDD7}"/>
              </a:ext>
            </a:extLst>
          </p:cNvPr>
          <p:cNvSpPr/>
          <p:nvPr/>
        </p:nvSpPr>
        <p:spPr>
          <a:xfrm>
            <a:off x="2552036" y="3755306"/>
            <a:ext cx="2189410" cy="100759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resultado/</a:t>
            </a:r>
          </a:p>
          <a:p>
            <a:pPr algn="ctr"/>
            <a:r>
              <a:rPr lang="pt-BR" dirty="0"/>
              <a:t>breve conclusão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97C3245-E0F5-4F96-B789-A5574EC98206}"/>
              </a:ext>
            </a:extLst>
          </p:cNvPr>
          <p:cNvSpPr/>
          <p:nvPr/>
        </p:nvSpPr>
        <p:spPr>
          <a:xfrm>
            <a:off x="740534" y="3739488"/>
            <a:ext cx="1722214" cy="966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Palavras-chave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297853" y="370184"/>
            <a:ext cx="8652963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3000" b="1" strike="noStrike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Exemplo de um resumo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D14D30-338A-4F56-8409-4478CAC48AF6}"/>
              </a:ext>
            </a:extLst>
          </p:cNvPr>
          <p:cNvSpPr txBox="1"/>
          <p:nvPr/>
        </p:nvSpPr>
        <p:spPr>
          <a:xfrm>
            <a:off x="7436047" y="2190053"/>
            <a:ext cx="1514770" cy="923330"/>
          </a:xfrm>
          <a:prstGeom prst="rect">
            <a:avLst/>
          </a:prstGeom>
          <a:solidFill>
            <a:srgbClr val="0066FF"/>
          </a:solidFill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Mínimo de palavras: </a:t>
            </a:r>
          </a:p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100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1257EE-4FA6-4394-9D82-A9FCE755405E}"/>
              </a:ext>
            </a:extLst>
          </p:cNvPr>
          <p:cNvSpPr txBox="1"/>
          <p:nvPr/>
        </p:nvSpPr>
        <p:spPr>
          <a:xfrm>
            <a:off x="7372966" y="4317138"/>
            <a:ext cx="1577851" cy="923330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Máximo de palavras: </a:t>
            </a:r>
          </a:p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250</a:t>
            </a:r>
          </a:p>
        </p:txBody>
      </p:sp>
      <p:sp>
        <p:nvSpPr>
          <p:cNvPr id="3" name="Google Shape;1480;p74">
            <a:extLst>
              <a:ext uri="{FF2B5EF4-FFF2-40B4-BE49-F238E27FC236}">
                <a16:creationId xmlns:a16="http://schemas.microsoft.com/office/drawing/2014/main" id="{50AD589C-63E5-1FC7-26E2-47911996941A}"/>
              </a:ext>
            </a:extLst>
          </p:cNvPr>
          <p:cNvSpPr txBox="1"/>
          <p:nvPr/>
        </p:nvSpPr>
        <p:spPr>
          <a:xfrm>
            <a:off x="1406013" y="1670290"/>
            <a:ext cx="5427405" cy="310851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/>
              <a:t>RESUMO</a:t>
            </a:r>
            <a:endParaRPr sz="1000" b="1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179999" marR="5355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/>
              <a:t>Apresenta o Manual de Normalização de Trabalhos Acadêmicos da UERN, com a finalidade de orientar a comunidade acadêmica na elaboração de trabalhos acadêmicos de acordo com as normas estabelecidas pela Associação Brasileira de Normas Técnicas (ABNT) e nos padrões adotados pela UERN. Os objetivos são estimular o aumento da publicação científica dos alunos da UERN, elevar a qualidade dessa produção e incentivá-los a participarem de eventos pertinentes em suas respectivas áreas, além de ajudar na normalização e padronização dos Trabalhos de Conclusão de Curso (TCC). A normalização e a padronização dos trabalhos acadêmicos são importantes, pois, aumentam a qualidade da produção científica da instituição, assim como também fazem a promoção da comunicação científica e o intercâmbio de informações de maneira mais satisfatória. Visando a praticidade que um manual deve apresentar foi optado pela elaboração de um guia de fácil uso, resumido e com vários exemplos ilustrativos..</a:t>
            </a:r>
            <a:endParaRPr sz="10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179999" marR="5355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/>
              <a:t>Palavras-chave: </a:t>
            </a:r>
            <a:r>
              <a:rPr lang="pt-BR" sz="1000" dirty="0"/>
              <a:t>normas ABNT; padronização de trabalhos acadêmicos.</a:t>
            </a:r>
            <a:endParaRPr sz="1000" dirty="0"/>
          </a:p>
          <a:p>
            <a:pPr marL="179999" marR="5355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179999" marR="5355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179999" marR="5355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179999" marR="5355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B5E303C-8B01-AB6D-45C6-747D073FD0A5}"/>
              </a:ext>
            </a:extLst>
          </p:cNvPr>
          <p:cNvSpPr txBox="1"/>
          <p:nvPr/>
        </p:nvSpPr>
        <p:spPr>
          <a:xfrm>
            <a:off x="2262250" y="53373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TCC - Entre 150 e 500 palavras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84560" y="405000"/>
            <a:ext cx="8047440" cy="10260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3000" b="1" strike="noStrike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Regras gerais de apresentação do Resumo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Shape 2"/>
              <p:cNvSpPr txBox="1"/>
              <p:nvPr/>
            </p:nvSpPr>
            <p:spPr>
              <a:xfrm>
                <a:off x="279844" y="1431012"/>
                <a:ext cx="7886520" cy="19979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marL="360" algn="just">
                  <a:lnSpc>
                    <a:spcPct val="100000"/>
                  </a:lnSpc>
                  <a:buClr>
                    <a:srgbClr val="CEB966"/>
                  </a:buClr>
                  <a:buSzPct val="70000"/>
                </a:pPr>
                <a:r>
                  <a:rPr lang="pt-BR" sz="1650" b="1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Verdana"/>
                  </a:rPr>
                  <a:t>Deve-se evitar:</a:t>
                </a:r>
                <a:endParaRPr dirty="0"/>
              </a:p>
              <a:p>
                <a:pPr algn="just">
                  <a:lnSpc>
                    <a:spcPct val="100000"/>
                  </a:lnSpc>
                </a:pPr>
                <a:endParaRPr dirty="0"/>
              </a:p>
              <a:p>
                <a:pPr marL="360" algn="just">
                  <a:lnSpc>
                    <a:spcPct val="100000"/>
                  </a:lnSpc>
                  <a:buClr>
                    <a:srgbClr val="CEB966"/>
                  </a:buClr>
                  <a:buSzPct val="70000"/>
                </a:pPr>
                <a:r>
                  <a:rPr lang="pt-BR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Verdana"/>
                  </a:rPr>
                  <a:t>   Símbolos e contrações que não sejam de uso corrente;</a:t>
                </a:r>
                <a:endParaRPr lang="pt-BR" dirty="0"/>
              </a:p>
              <a:p>
                <a:pPr marL="273050" algn="just">
                  <a:lnSpc>
                    <a:spcPct val="100000"/>
                  </a:lnSpc>
                  <a:buClr>
                    <a:srgbClr val="CEB966"/>
                  </a:buClr>
                  <a:buSzPct val="70000"/>
                </a:pPr>
                <a:r>
                  <a:rPr lang="pt-BR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Verdana"/>
                  </a:rPr>
                  <a:t>Fórmulas, equações, diagramas etc., que não sejam absolutamente necessários; quando seu emprego for imprescindível, defini-los na primeira vez que aparecerem.</a:t>
                </a:r>
                <a:endParaRPr lang="pt-BR" dirty="0"/>
              </a:p>
              <a:p>
                <a:pPr algn="just">
                  <a:lnSpc>
                    <a:spcPct val="100000"/>
                  </a:lnSpc>
                </a:pPr>
                <a:endParaRPr lang="pt-BR" dirty="0"/>
              </a:p>
              <a:p>
                <a:pPr algn="just">
                  <a:lnSpc>
                    <a:spcPct val="100000"/>
                  </a:lnSpc>
                </a:pPr>
                <a:endParaRPr lang="pt-BR" dirty="0"/>
              </a:p>
              <a:p>
                <a:pPr algn="just">
                  <a:lnSpc>
                    <a:spcPct val="100000"/>
                  </a:lnSpc>
                </a:pPr>
                <a:endParaRPr lang="pt-BR" dirty="0"/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91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44" y="1431012"/>
                <a:ext cx="7886520" cy="1997988"/>
              </a:xfrm>
              <a:prstGeom prst="rect">
                <a:avLst/>
              </a:prstGeom>
              <a:blipFill>
                <a:blip r:embed="rId2"/>
                <a:stretch>
                  <a:fillRect l="-464" t="-1524" r="-618" b="-6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lchete Duplo 2">
            <a:extLst>
              <a:ext uri="{FF2B5EF4-FFF2-40B4-BE49-F238E27FC236}">
                <a16:creationId xmlns:a16="http://schemas.microsoft.com/office/drawing/2014/main" id="{BE1F3C67-3D0A-4A2A-A73F-8696A1421C30}"/>
              </a:ext>
            </a:extLst>
          </p:cNvPr>
          <p:cNvSpPr/>
          <p:nvPr/>
        </p:nvSpPr>
        <p:spPr>
          <a:xfrm>
            <a:off x="1755441" y="4220079"/>
            <a:ext cx="469143" cy="469866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303082-1174-4DDB-8E64-DEB6D700F1C9}"/>
              </a:ext>
            </a:extLst>
          </p:cNvPr>
          <p:cNvSpPr txBox="1"/>
          <p:nvPr/>
        </p:nvSpPr>
        <p:spPr>
          <a:xfrm>
            <a:off x="5732059" y="4820097"/>
            <a:ext cx="2977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“Camélias são flores lindas – tão perfeitas, algumas brancas, outras vermelhas” (ALVES, 2003, p. 58).</a:t>
            </a:r>
            <a:endParaRPr lang="pt-BR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7" name="Chave Dupla 6">
            <a:extLst>
              <a:ext uri="{FF2B5EF4-FFF2-40B4-BE49-F238E27FC236}">
                <a16:creationId xmlns:a16="http://schemas.microsoft.com/office/drawing/2014/main" id="{2E68347B-368E-4569-8533-18357E6FD8D8}"/>
              </a:ext>
            </a:extLst>
          </p:cNvPr>
          <p:cNvSpPr/>
          <p:nvPr/>
        </p:nvSpPr>
        <p:spPr>
          <a:xfrm>
            <a:off x="764275" y="3589361"/>
            <a:ext cx="600501" cy="469866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ímbolo de &quot;Não Permitido&quot; 7">
            <a:extLst>
              <a:ext uri="{FF2B5EF4-FFF2-40B4-BE49-F238E27FC236}">
                <a16:creationId xmlns:a16="http://schemas.microsoft.com/office/drawing/2014/main" id="{9B4833DE-5537-41C9-84C1-0C0B25356930}"/>
              </a:ext>
            </a:extLst>
          </p:cNvPr>
          <p:cNvSpPr/>
          <p:nvPr/>
        </p:nvSpPr>
        <p:spPr>
          <a:xfrm>
            <a:off x="414631" y="2033220"/>
            <a:ext cx="139858" cy="177718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ímbolo de &quot;Não Permitido&quot; 8">
            <a:extLst>
              <a:ext uri="{FF2B5EF4-FFF2-40B4-BE49-F238E27FC236}">
                <a16:creationId xmlns:a16="http://schemas.microsoft.com/office/drawing/2014/main" id="{FDABA5B8-1044-4371-87F1-8D0E6067D4BA}"/>
              </a:ext>
            </a:extLst>
          </p:cNvPr>
          <p:cNvSpPr/>
          <p:nvPr/>
        </p:nvSpPr>
        <p:spPr>
          <a:xfrm>
            <a:off x="414631" y="2339164"/>
            <a:ext cx="139858" cy="177718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22A3F17E-AC9A-4C41-B772-78538C901E0D}"/>
              </a:ext>
            </a:extLst>
          </p:cNvPr>
          <p:cNvSpPr txBox="1"/>
          <p:nvPr/>
        </p:nvSpPr>
        <p:spPr>
          <a:xfrm>
            <a:off x="548280" y="167425"/>
            <a:ext cx="8047440" cy="8385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Exemplo de um r</a:t>
            </a:r>
            <a:r>
              <a:rPr lang="pt-BR" sz="3000" b="1" strike="noStrike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esumo em outro idioma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Google Shape;1496;p76">
            <a:extLst>
              <a:ext uri="{FF2B5EF4-FFF2-40B4-BE49-F238E27FC236}">
                <a16:creationId xmlns:a16="http://schemas.microsoft.com/office/drawing/2014/main" id="{7C7ED584-A622-87DA-8D3B-047F027E0734}"/>
              </a:ext>
            </a:extLst>
          </p:cNvPr>
          <p:cNvSpPr txBox="1"/>
          <p:nvPr/>
        </p:nvSpPr>
        <p:spPr>
          <a:xfrm>
            <a:off x="442453" y="1589579"/>
            <a:ext cx="4391278" cy="290847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/>
              <a:t>ABSTRACT</a:t>
            </a:r>
            <a:endParaRPr sz="1000" b="1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/>
              <a:t>It </a:t>
            </a:r>
            <a:r>
              <a:rPr lang="pt-BR" sz="1000" dirty="0" err="1"/>
              <a:t>presents</a:t>
            </a:r>
            <a:r>
              <a:rPr lang="pt-BR" sz="1000" dirty="0"/>
              <a:t> </a:t>
            </a:r>
            <a:r>
              <a:rPr lang="pt-BR" sz="1000" dirty="0" err="1"/>
              <a:t>the</a:t>
            </a:r>
            <a:r>
              <a:rPr lang="pt-BR" sz="1000" dirty="0"/>
              <a:t> Manual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Standardization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Academic</a:t>
            </a:r>
            <a:r>
              <a:rPr lang="pt-BR" sz="1000" dirty="0"/>
              <a:t> Papers </a:t>
            </a:r>
            <a:r>
              <a:rPr lang="pt-BR" sz="1000" dirty="0" err="1"/>
              <a:t>of</a:t>
            </a:r>
            <a:r>
              <a:rPr lang="pt-BR" sz="1000" dirty="0"/>
              <a:t> UERN, </a:t>
            </a:r>
            <a:r>
              <a:rPr lang="pt-BR" sz="1000" dirty="0" err="1"/>
              <a:t>with</a:t>
            </a:r>
            <a:r>
              <a:rPr lang="pt-BR" sz="1000" dirty="0"/>
              <a:t> </a:t>
            </a:r>
            <a:r>
              <a:rPr lang="pt-BR" sz="1000" dirty="0" err="1"/>
              <a:t>the</a:t>
            </a:r>
            <a:r>
              <a:rPr lang="pt-BR" sz="1000" dirty="0"/>
              <a:t> </a:t>
            </a:r>
            <a:r>
              <a:rPr lang="pt-BR" sz="1000" dirty="0" err="1"/>
              <a:t>purpose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guiding</a:t>
            </a:r>
            <a:r>
              <a:rPr lang="pt-BR" sz="1000" dirty="0"/>
              <a:t> </a:t>
            </a:r>
            <a:r>
              <a:rPr lang="pt-BR" sz="1000" dirty="0" err="1"/>
              <a:t>the</a:t>
            </a:r>
            <a:r>
              <a:rPr lang="pt-BR" sz="1000" dirty="0"/>
              <a:t> </a:t>
            </a:r>
            <a:r>
              <a:rPr lang="pt-BR" sz="1000" dirty="0" err="1"/>
              <a:t>academic</a:t>
            </a:r>
            <a:r>
              <a:rPr lang="pt-BR" sz="1000" dirty="0"/>
              <a:t> </a:t>
            </a:r>
            <a:r>
              <a:rPr lang="pt-BR" sz="1000" dirty="0" err="1"/>
              <a:t>community</a:t>
            </a:r>
            <a:r>
              <a:rPr lang="pt-BR" sz="1000" dirty="0"/>
              <a:t> in </a:t>
            </a:r>
            <a:r>
              <a:rPr lang="pt-BR" sz="1000" dirty="0" err="1"/>
              <a:t>the</a:t>
            </a:r>
            <a:r>
              <a:rPr lang="pt-BR" sz="1000" dirty="0"/>
              <a:t> </a:t>
            </a:r>
            <a:r>
              <a:rPr lang="pt-BR" sz="1000" dirty="0" err="1"/>
              <a:t>preparation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academic</a:t>
            </a:r>
            <a:r>
              <a:rPr lang="pt-BR" sz="1000" dirty="0"/>
              <a:t> </a:t>
            </a:r>
            <a:r>
              <a:rPr lang="pt-BR" sz="1000" dirty="0" err="1"/>
              <a:t>papers</a:t>
            </a:r>
            <a:r>
              <a:rPr lang="pt-BR" sz="1000" dirty="0"/>
              <a:t> </a:t>
            </a:r>
            <a:r>
              <a:rPr lang="pt-BR" sz="1000" dirty="0" err="1"/>
              <a:t>according</a:t>
            </a:r>
            <a:r>
              <a:rPr lang="pt-BR" sz="1000" dirty="0"/>
              <a:t> </a:t>
            </a:r>
            <a:r>
              <a:rPr lang="pt-BR" sz="1000" dirty="0" err="1"/>
              <a:t>to</a:t>
            </a:r>
            <a:r>
              <a:rPr lang="pt-BR" sz="1000" dirty="0"/>
              <a:t> </a:t>
            </a:r>
            <a:r>
              <a:rPr lang="pt-BR" sz="1000" dirty="0" err="1"/>
              <a:t>the</a:t>
            </a:r>
            <a:r>
              <a:rPr lang="pt-BR" sz="1000" dirty="0"/>
              <a:t> standards </a:t>
            </a:r>
            <a:r>
              <a:rPr lang="pt-BR" sz="1000" dirty="0" err="1"/>
              <a:t>established</a:t>
            </a:r>
            <a:r>
              <a:rPr lang="pt-BR" sz="1000" dirty="0"/>
              <a:t> </a:t>
            </a:r>
            <a:r>
              <a:rPr lang="pt-BR" sz="1000" dirty="0" err="1"/>
              <a:t>by</a:t>
            </a:r>
            <a:r>
              <a:rPr lang="pt-BR" sz="1000" dirty="0"/>
              <a:t> </a:t>
            </a:r>
            <a:r>
              <a:rPr lang="pt-BR" sz="1000" dirty="0" err="1"/>
              <a:t>the</a:t>
            </a:r>
            <a:r>
              <a:rPr lang="pt-BR" sz="1000" dirty="0"/>
              <a:t> </a:t>
            </a:r>
            <a:r>
              <a:rPr lang="pt-BR" sz="1000" dirty="0" err="1"/>
              <a:t>Brazilian</a:t>
            </a:r>
            <a:r>
              <a:rPr lang="pt-BR" sz="1000" dirty="0"/>
              <a:t> </a:t>
            </a:r>
            <a:r>
              <a:rPr lang="pt-BR" sz="1000" dirty="0" err="1"/>
              <a:t>Association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Technical</a:t>
            </a:r>
            <a:r>
              <a:rPr lang="pt-BR" sz="1000" dirty="0"/>
              <a:t> Standards (ABNT) </a:t>
            </a:r>
            <a:r>
              <a:rPr lang="pt-BR" sz="1000" dirty="0" err="1"/>
              <a:t>and</a:t>
            </a:r>
            <a:r>
              <a:rPr lang="pt-BR" sz="1000" dirty="0"/>
              <a:t> in </a:t>
            </a:r>
            <a:r>
              <a:rPr lang="pt-BR" sz="1000" dirty="0" err="1"/>
              <a:t>the</a:t>
            </a:r>
            <a:r>
              <a:rPr lang="pt-BR" sz="1000" dirty="0"/>
              <a:t> standards </a:t>
            </a:r>
            <a:r>
              <a:rPr lang="pt-BR" sz="1000" dirty="0" err="1"/>
              <a:t>adopted</a:t>
            </a:r>
            <a:r>
              <a:rPr lang="pt-BR" sz="1000" dirty="0"/>
              <a:t> </a:t>
            </a:r>
            <a:r>
              <a:rPr lang="pt-BR" sz="1000" dirty="0" err="1"/>
              <a:t>by</a:t>
            </a:r>
            <a:r>
              <a:rPr lang="pt-BR" sz="1000" dirty="0"/>
              <a:t> </a:t>
            </a:r>
            <a:r>
              <a:rPr lang="pt-BR" sz="1000" dirty="0" err="1"/>
              <a:t>uern</a:t>
            </a:r>
            <a:r>
              <a:rPr lang="pt-BR" sz="1000" dirty="0"/>
              <a:t>. The </a:t>
            </a:r>
            <a:r>
              <a:rPr lang="pt-BR" sz="1000" dirty="0" err="1"/>
              <a:t>objectives</a:t>
            </a:r>
            <a:r>
              <a:rPr lang="pt-BR" sz="1000" dirty="0"/>
              <a:t> are </a:t>
            </a:r>
            <a:r>
              <a:rPr lang="pt-BR" sz="1000" dirty="0" err="1"/>
              <a:t>to</a:t>
            </a:r>
            <a:r>
              <a:rPr lang="pt-BR" sz="1000" dirty="0"/>
              <a:t> </a:t>
            </a:r>
            <a:r>
              <a:rPr lang="pt-BR" sz="1000" dirty="0" err="1"/>
              <a:t>stimulate</a:t>
            </a:r>
            <a:r>
              <a:rPr lang="pt-BR" sz="1000" dirty="0"/>
              <a:t> </a:t>
            </a:r>
            <a:r>
              <a:rPr lang="pt-BR" sz="1000" dirty="0" err="1"/>
              <a:t>the</a:t>
            </a:r>
            <a:r>
              <a:rPr lang="pt-BR" sz="1000" dirty="0"/>
              <a:t> </a:t>
            </a:r>
            <a:r>
              <a:rPr lang="pt-BR" sz="1000" dirty="0" err="1"/>
              <a:t>increase</a:t>
            </a:r>
            <a:r>
              <a:rPr lang="pt-BR" sz="1000" dirty="0"/>
              <a:t> in </a:t>
            </a:r>
            <a:r>
              <a:rPr lang="pt-BR" sz="1000" dirty="0" err="1"/>
              <a:t>scientific</a:t>
            </a:r>
            <a:r>
              <a:rPr lang="pt-BR" sz="1000" dirty="0"/>
              <a:t> </a:t>
            </a:r>
            <a:r>
              <a:rPr lang="pt-BR" sz="1000" dirty="0" err="1"/>
              <a:t>publication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UERN </a:t>
            </a:r>
            <a:r>
              <a:rPr lang="pt-BR" sz="1000" dirty="0" err="1"/>
              <a:t>students</a:t>
            </a:r>
            <a:r>
              <a:rPr lang="pt-BR" sz="1000" dirty="0"/>
              <a:t>, </a:t>
            </a:r>
            <a:r>
              <a:rPr lang="pt-BR" sz="1000" dirty="0" err="1"/>
              <a:t>raise</a:t>
            </a:r>
            <a:r>
              <a:rPr lang="pt-BR" sz="1000" dirty="0"/>
              <a:t> </a:t>
            </a:r>
            <a:r>
              <a:rPr lang="pt-BR" sz="1000" dirty="0" err="1"/>
              <a:t>the</a:t>
            </a:r>
            <a:r>
              <a:rPr lang="pt-BR" sz="1000" dirty="0"/>
              <a:t> </a:t>
            </a:r>
            <a:r>
              <a:rPr lang="pt-BR" sz="1000" dirty="0" err="1"/>
              <a:t>quality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this</a:t>
            </a:r>
            <a:r>
              <a:rPr lang="pt-BR" sz="1000" dirty="0"/>
              <a:t> </a:t>
            </a:r>
            <a:r>
              <a:rPr lang="pt-BR" sz="1000" dirty="0" err="1"/>
              <a:t>production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encourage</a:t>
            </a:r>
            <a:r>
              <a:rPr lang="pt-BR" sz="1000" dirty="0"/>
              <a:t> </a:t>
            </a:r>
            <a:r>
              <a:rPr lang="pt-BR" sz="1000" dirty="0" err="1"/>
              <a:t>them</a:t>
            </a:r>
            <a:r>
              <a:rPr lang="pt-BR" sz="1000" dirty="0"/>
              <a:t> </a:t>
            </a:r>
            <a:r>
              <a:rPr lang="pt-BR" sz="1000" dirty="0" err="1"/>
              <a:t>to</a:t>
            </a:r>
            <a:r>
              <a:rPr lang="pt-BR" sz="1000" dirty="0"/>
              <a:t> </a:t>
            </a:r>
            <a:r>
              <a:rPr lang="pt-BR" sz="1000" dirty="0" err="1"/>
              <a:t>participate</a:t>
            </a:r>
            <a:r>
              <a:rPr lang="pt-BR" sz="1000" dirty="0"/>
              <a:t> in </a:t>
            </a:r>
            <a:r>
              <a:rPr lang="pt-BR" sz="1000" dirty="0" err="1"/>
              <a:t>relevant</a:t>
            </a:r>
            <a:r>
              <a:rPr lang="pt-BR" sz="1000" dirty="0"/>
              <a:t> </a:t>
            </a:r>
            <a:r>
              <a:rPr lang="pt-BR" sz="1000" dirty="0" err="1"/>
              <a:t>events</a:t>
            </a:r>
            <a:r>
              <a:rPr lang="pt-BR" sz="1000" dirty="0"/>
              <a:t> in </a:t>
            </a:r>
            <a:r>
              <a:rPr lang="pt-BR" sz="1000" dirty="0" err="1"/>
              <a:t>their</a:t>
            </a:r>
            <a:r>
              <a:rPr lang="pt-BR" sz="1000" dirty="0"/>
              <a:t> </a:t>
            </a:r>
            <a:r>
              <a:rPr lang="pt-BR" sz="1000" dirty="0" err="1"/>
              <a:t>respective</a:t>
            </a:r>
            <a:r>
              <a:rPr lang="pt-BR" sz="1000" dirty="0"/>
              <a:t> </a:t>
            </a:r>
            <a:r>
              <a:rPr lang="pt-BR" sz="1000" dirty="0" err="1"/>
              <a:t>areas</a:t>
            </a:r>
            <a:r>
              <a:rPr lang="pt-BR" sz="1000" dirty="0"/>
              <a:t>, in </a:t>
            </a:r>
            <a:r>
              <a:rPr lang="pt-BR" sz="1000" dirty="0" err="1"/>
              <a:t>addition</a:t>
            </a:r>
            <a:r>
              <a:rPr lang="pt-BR" sz="1000" dirty="0"/>
              <a:t> </a:t>
            </a:r>
            <a:r>
              <a:rPr lang="pt-BR" sz="1000" dirty="0" err="1"/>
              <a:t>to</a:t>
            </a:r>
            <a:r>
              <a:rPr lang="pt-BR" sz="1000" dirty="0"/>
              <a:t> </a:t>
            </a:r>
            <a:r>
              <a:rPr lang="pt-BR" sz="1000" dirty="0" err="1"/>
              <a:t>helping</a:t>
            </a:r>
            <a:r>
              <a:rPr lang="pt-BR" sz="1000" dirty="0"/>
              <a:t> in </a:t>
            </a:r>
            <a:r>
              <a:rPr lang="pt-BR" sz="1000" dirty="0" err="1"/>
              <a:t>the</a:t>
            </a:r>
            <a:r>
              <a:rPr lang="pt-BR" sz="1000" dirty="0"/>
              <a:t> </a:t>
            </a:r>
            <a:r>
              <a:rPr lang="pt-BR" sz="1000" dirty="0" err="1"/>
              <a:t>standardization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standardization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course</a:t>
            </a:r>
            <a:r>
              <a:rPr lang="pt-BR" sz="1000" dirty="0"/>
              <a:t> </a:t>
            </a:r>
            <a:r>
              <a:rPr lang="pt-BR" sz="1000" dirty="0" err="1"/>
              <a:t>completion</a:t>
            </a:r>
            <a:r>
              <a:rPr lang="pt-BR" sz="1000" dirty="0"/>
              <a:t> </a:t>
            </a:r>
            <a:r>
              <a:rPr lang="pt-BR" sz="1000" dirty="0" err="1"/>
              <a:t>papers</a:t>
            </a:r>
            <a:r>
              <a:rPr lang="pt-BR" sz="1000" dirty="0"/>
              <a:t> (CCP). The </a:t>
            </a:r>
            <a:r>
              <a:rPr lang="pt-BR" sz="1000" dirty="0" err="1"/>
              <a:t>standardization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standardization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academic</a:t>
            </a:r>
            <a:r>
              <a:rPr lang="pt-BR" sz="1000" dirty="0"/>
              <a:t> </a:t>
            </a:r>
            <a:r>
              <a:rPr lang="pt-BR" sz="1000" dirty="0" err="1"/>
              <a:t>papers</a:t>
            </a:r>
            <a:r>
              <a:rPr lang="pt-BR" sz="1000" dirty="0"/>
              <a:t> are </a:t>
            </a:r>
            <a:r>
              <a:rPr lang="pt-BR" sz="1000" dirty="0" err="1"/>
              <a:t>important</a:t>
            </a:r>
            <a:r>
              <a:rPr lang="pt-BR" sz="1000" dirty="0"/>
              <a:t>, </a:t>
            </a:r>
            <a:r>
              <a:rPr lang="pt-BR" sz="1000" dirty="0" err="1"/>
              <a:t>because</a:t>
            </a:r>
            <a:r>
              <a:rPr lang="pt-BR" sz="1000" dirty="0"/>
              <a:t> </a:t>
            </a:r>
            <a:r>
              <a:rPr lang="pt-BR" sz="1000" dirty="0" err="1"/>
              <a:t>they</a:t>
            </a:r>
            <a:r>
              <a:rPr lang="pt-BR" sz="1000" dirty="0"/>
              <a:t> </a:t>
            </a:r>
            <a:r>
              <a:rPr lang="pt-BR" sz="1000" dirty="0" err="1"/>
              <a:t>increase</a:t>
            </a:r>
            <a:r>
              <a:rPr lang="pt-BR" sz="1000" dirty="0"/>
              <a:t> </a:t>
            </a:r>
            <a:r>
              <a:rPr lang="pt-BR" sz="1000" dirty="0" err="1"/>
              <a:t>the</a:t>
            </a:r>
            <a:r>
              <a:rPr lang="pt-BR" sz="1000" dirty="0"/>
              <a:t> </a:t>
            </a:r>
            <a:r>
              <a:rPr lang="pt-BR" sz="1000" dirty="0" err="1"/>
              <a:t>quality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the</a:t>
            </a:r>
            <a:r>
              <a:rPr lang="pt-BR" sz="1000" dirty="0"/>
              <a:t> </a:t>
            </a:r>
            <a:r>
              <a:rPr lang="pt-BR" sz="1000" dirty="0" err="1"/>
              <a:t>institution's</a:t>
            </a:r>
            <a:r>
              <a:rPr lang="pt-BR" sz="1000" dirty="0"/>
              <a:t> </a:t>
            </a:r>
            <a:r>
              <a:rPr lang="pt-BR" sz="1000" dirty="0" err="1"/>
              <a:t>scientific</a:t>
            </a:r>
            <a:r>
              <a:rPr lang="pt-BR" sz="1000" dirty="0"/>
              <a:t> </a:t>
            </a:r>
            <a:r>
              <a:rPr lang="pt-BR" sz="1000" dirty="0" err="1"/>
              <a:t>production</a:t>
            </a:r>
            <a:r>
              <a:rPr lang="pt-BR" sz="1000" dirty="0"/>
              <a:t>, as </a:t>
            </a:r>
            <a:r>
              <a:rPr lang="pt-BR" sz="1000" dirty="0" err="1"/>
              <a:t>well</a:t>
            </a:r>
            <a:r>
              <a:rPr lang="pt-BR" sz="1000" dirty="0"/>
              <a:t> as </a:t>
            </a:r>
            <a:r>
              <a:rPr lang="pt-BR" sz="1000" dirty="0" err="1"/>
              <a:t>promote</a:t>
            </a:r>
            <a:r>
              <a:rPr lang="pt-BR" sz="1000" dirty="0"/>
              <a:t> </a:t>
            </a:r>
            <a:r>
              <a:rPr lang="pt-BR" sz="1000" dirty="0" err="1"/>
              <a:t>scientific</a:t>
            </a:r>
            <a:r>
              <a:rPr lang="pt-BR" sz="1000" dirty="0"/>
              <a:t> communication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exchange</a:t>
            </a:r>
            <a:r>
              <a:rPr lang="pt-BR" sz="1000" dirty="0"/>
              <a:t> </a:t>
            </a:r>
            <a:r>
              <a:rPr lang="pt-BR" sz="1000" dirty="0" err="1"/>
              <a:t>information</a:t>
            </a:r>
            <a:r>
              <a:rPr lang="pt-BR" sz="1000" dirty="0"/>
              <a:t> more </a:t>
            </a:r>
            <a:r>
              <a:rPr lang="pt-BR" sz="1000" dirty="0" err="1"/>
              <a:t>satisfactorily</a:t>
            </a:r>
            <a:r>
              <a:rPr lang="pt-BR" sz="1000" dirty="0"/>
              <a:t>. </a:t>
            </a:r>
            <a:r>
              <a:rPr lang="pt-BR" sz="1000" dirty="0" err="1"/>
              <a:t>Aiming</a:t>
            </a:r>
            <a:r>
              <a:rPr lang="pt-BR" sz="1000" dirty="0"/>
              <a:t> </a:t>
            </a:r>
            <a:r>
              <a:rPr lang="pt-BR" sz="1000" dirty="0" err="1"/>
              <a:t>at</a:t>
            </a:r>
            <a:r>
              <a:rPr lang="pt-BR" sz="1000" dirty="0"/>
              <a:t> </a:t>
            </a:r>
            <a:r>
              <a:rPr lang="pt-BR" sz="1000" dirty="0" err="1"/>
              <a:t>the</a:t>
            </a:r>
            <a:r>
              <a:rPr lang="pt-BR" sz="1000" dirty="0"/>
              <a:t> </a:t>
            </a:r>
            <a:r>
              <a:rPr lang="pt-BR" sz="1000" dirty="0" err="1"/>
              <a:t>practicality</a:t>
            </a:r>
            <a:r>
              <a:rPr lang="pt-BR" sz="1000" dirty="0"/>
              <a:t> </a:t>
            </a:r>
            <a:r>
              <a:rPr lang="pt-BR" sz="1000" dirty="0" err="1"/>
              <a:t>that</a:t>
            </a:r>
            <a:r>
              <a:rPr lang="pt-BR" sz="1000" dirty="0"/>
              <a:t> a manual </a:t>
            </a:r>
            <a:r>
              <a:rPr lang="pt-BR" sz="1000" dirty="0" err="1"/>
              <a:t>should</a:t>
            </a:r>
            <a:r>
              <a:rPr lang="pt-BR" sz="1000" dirty="0"/>
              <a:t> </a:t>
            </a:r>
            <a:r>
              <a:rPr lang="pt-BR" sz="1000" dirty="0" err="1"/>
              <a:t>present</a:t>
            </a:r>
            <a:r>
              <a:rPr lang="pt-BR" sz="1000" dirty="0"/>
              <a:t>, it </a:t>
            </a:r>
            <a:r>
              <a:rPr lang="pt-BR" sz="1000" dirty="0" err="1"/>
              <a:t>was</a:t>
            </a:r>
            <a:r>
              <a:rPr lang="pt-BR" sz="1000" dirty="0"/>
              <a:t> </a:t>
            </a:r>
            <a:r>
              <a:rPr lang="pt-BR" sz="1000" dirty="0" err="1"/>
              <a:t>chosen</a:t>
            </a:r>
            <a:r>
              <a:rPr lang="pt-BR" sz="1000" dirty="0"/>
              <a:t> </a:t>
            </a:r>
            <a:r>
              <a:rPr lang="pt-BR" sz="1000" dirty="0" err="1"/>
              <a:t>to</a:t>
            </a:r>
            <a:r>
              <a:rPr lang="pt-BR" sz="1000" dirty="0"/>
              <a:t> </a:t>
            </a:r>
            <a:r>
              <a:rPr lang="pt-BR" sz="1000" dirty="0" err="1"/>
              <a:t>elaborate</a:t>
            </a:r>
            <a:r>
              <a:rPr lang="pt-BR" sz="1000" dirty="0"/>
              <a:t> a </a:t>
            </a:r>
            <a:r>
              <a:rPr lang="pt-BR" sz="1000" dirty="0" err="1"/>
              <a:t>guide</a:t>
            </a:r>
            <a:r>
              <a:rPr lang="pt-BR" sz="1000" dirty="0"/>
              <a:t> </a:t>
            </a:r>
            <a:r>
              <a:rPr lang="pt-BR" sz="1000" dirty="0" err="1"/>
              <a:t>that</a:t>
            </a:r>
            <a:r>
              <a:rPr lang="pt-BR" sz="1000" dirty="0"/>
              <a:t> </a:t>
            </a:r>
            <a:r>
              <a:rPr lang="pt-BR" sz="1000" dirty="0" err="1"/>
              <a:t>is</a:t>
            </a:r>
            <a:r>
              <a:rPr lang="pt-BR" sz="1000" dirty="0"/>
              <a:t> </a:t>
            </a:r>
            <a:r>
              <a:rPr lang="pt-BR" sz="1000" dirty="0" err="1"/>
              <a:t>easy</a:t>
            </a:r>
            <a:r>
              <a:rPr lang="pt-BR" sz="1000" dirty="0"/>
              <a:t> </a:t>
            </a:r>
            <a:r>
              <a:rPr lang="pt-BR" sz="1000" dirty="0" err="1"/>
              <a:t>to</a:t>
            </a:r>
            <a:r>
              <a:rPr lang="pt-BR" sz="1000" dirty="0"/>
              <a:t> use, </a:t>
            </a:r>
            <a:r>
              <a:rPr lang="pt-BR" sz="1000" dirty="0" err="1"/>
              <a:t>summarized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with</a:t>
            </a:r>
            <a:r>
              <a:rPr lang="pt-BR" sz="1000" dirty="0"/>
              <a:t> </a:t>
            </a:r>
            <a:r>
              <a:rPr lang="pt-BR" sz="1000" dirty="0" err="1"/>
              <a:t>several</a:t>
            </a:r>
            <a:r>
              <a:rPr lang="pt-BR" sz="1000" dirty="0"/>
              <a:t> </a:t>
            </a:r>
            <a:r>
              <a:rPr lang="pt-BR" sz="1000" dirty="0" err="1"/>
              <a:t>illustrative</a:t>
            </a:r>
            <a:r>
              <a:rPr lang="pt-BR" sz="1000" dirty="0"/>
              <a:t> </a:t>
            </a:r>
            <a:r>
              <a:rPr lang="pt-BR" sz="1000" dirty="0" err="1"/>
              <a:t>examples</a:t>
            </a:r>
            <a:r>
              <a:rPr lang="pt-BR" sz="1000" dirty="0"/>
              <a:t>.</a:t>
            </a:r>
            <a:endParaRPr sz="10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/>
              <a:t>Keywords:</a:t>
            </a:r>
            <a:r>
              <a:rPr lang="pt-BR" sz="1000" dirty="0"/>
              <a:t> ABNT standards; </a:t>
            </a:r>
            <a:r>
              <a:rPr lang="pt-BR" sz="1000" dirty="0" err="1"/>
              <a:t>standardization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academic</a:t>
            </a:r>
            <a:r>
              <a:rPr lang="pt-BR" sz="1000" dirty="0"/>
              <a:t> </a:t>
            </a:r>
            <a:r>
              <a:rPr lang="pt-BR" sz="1000" dirty="0" err="1"/>
              <a:t>papers</a:t>
            </a:r>
            <a:endParaRPr sz="1000" b="1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/>
          </a:p>
        </p:txBody>
      </p:sp>
      <p:sp>
        <p:nvSpPr>
          <p:cNvPr id="8" name="Google Shape;1493;p76">
            <a:extLst>
              <a:ext uri="{FF2B5EF4-FFF2-40B4-BE49-F238E27FC236}">
                <a16:creationId xmlns:a16="http://schemas.microsoft.com/office/drawing/2014/main" id="{365032C8-3491-90C3-D82B-C3990D0E1B2C}"/>
              </a:ext>
            </a:extLst>
          </p:cNvPr>
          <p:cNvSpPr txBox="1"/>
          <p:nvPr/>
        </p:nvSpPr>
        <p:spPr>
          <a:xfrm>
            <a:off x="5155437" y="1744496"/>
            <a:ext cx="3868200" cy="275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chemeClr val="lt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BR" sz="2100" dirty="0">
                <a:latin typeface="Calibri"/>
                <a:ea typeface="Calibri"/>
                <a:cs typeface="Calibri"/>
                <a:sym typeface="Calibri"/>
              </a:rPr>
              <a:t>Versão do resumo para outro idioma de difusão internacional.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BR" sz="2100" dirty="0">
                <a:latin typeface="Calibri"/>
                <a:ea typeface="Calibri"/>
                <a:cs typeface="Calibri"/>
                <a:sym typeface="Calibri"/>
              </a:rPr>
              <a:t>As palavras-chave também devem ser traduzidas.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1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F26238E-77B2-40F6-A4A8-267E4F4E10FA}"/>
              </a:ext>
            </a:extLst>
          </p:cNvPr>
          <p:cNvSpPr/>
          <p:nvPr/>
        </p:nvSpPr>
        <p:spPr>
          <a:xfrm>
            <a:off x="661738" y="501134"/>
            <a:ext cx="790905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pt-BR" sz="2000" b="1" cap="small" spc="-1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28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Elementos </a:t>
            </a:r>
            <a:r>
              <a:rPr lang="pt-BR" sz="28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pré</a:t>
            </a:r>
            <a:r>
              <a:rPr lang="pt-BR" sz="28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-textuais – Cont.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7C4922A-C56D-4FA7-80F4-11A455C12127}"/>
              </a:ext>
            </a:extLst>
          </p:cNvPr>
          <p:cNvSpPr/>
          <p:nvPr/>
        </p:nvSpPr>
        <p:spPr>
          <a:xfrm>
            <a:off x="661738" y="1763017"/>
            <a:ext cx="79090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Datas de submissão e aprovação (Obrigatório)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Devem ser indicadas as datas (dia, mês e ano) de submissão e aprovação do artigo para publicação.</a:t>
            </a:r>
          </a:p>
          <a:p>
            <a:pPr algn="just"/>
            <a:endParaRPr lang="pt-BR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Para os </a:t>
            </a:r>
            <a:r>
              <a:rPr lang="pt-PT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TCC’s</a:t>
            </a:r>
            <a:r>
              <a:rPr lang="pt-PT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em formato de artigos científicos não há necessidade de usar essas datas. </a:t>
            </a:r>
            <a:endParaRPr lang="pt-BR" sz="2000" b="1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Identificação e disponibilidade (Opcional)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Pode ser indicado o endereço eletrônico, DOI, suportes e outras informações relativas ao acesso do documento.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54543F5-BA1B-40B8-9AFF-C15D132CADE0}"/>
              </a:ext>
            </a:extLst>
          </p:cNvPr>
          <p:cNvSpPr/>
          <p:nvPr/>
        </p:nvSpPr>
        <p:spPr>
          <a:xfrm>
            <a:off x="601881" y="5165991"/>
            <a:ext cx="7909056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Digital Object Identifier (DOI) é um padrão para identificação de documentos em redes de computadores, como a Internet.</a:t>
            </a:r>
          </a:p>
        </p:txBody>
      </p:sp>
    </p:spTree>
    <p:extLst>
      <p:ext uri="{BB962C8B-B14F-4D97-AF65-F5344CB8AC3E}">
        <p14:creationId xmlns:p14="http://schemas.microsoft.com/office/powerpoint/2010/main" val="314241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19AD32F-0D0E-1F66-B056-0E4286AAD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926" y="902525"/>
            <a:ext cx="5320144" cy="537358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F6E9144-6CFA-6385-8547-1E55D9487034}"/>
              </a:ext>
            </a:extLst>
          </p:cNvPr>
          <p:cNvSpPr txBox="1"/>
          <p:nvPr/>
        </p:nvSpPr>
        <p:spPr>
          <a:xfrm>
            <a:off x="273132" y="126729"/>
            <a:ext cx="8514607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b="1" cap="small" spc="-1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r>
              <a:rPr lang="pt-PT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Elementos pré-textuais de um artigo científico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1DAA67A-9536-4501-891E-DEA266EC76DC}"/>
              </a:ext>
            </a:extLst>
          </p:cNvPr>
          <p:cNvSpPr txBox="1"/>
          <p:nvPr/>
        </p:nvSpPr>
        <p:spPr>
          <a:xfrm>
            <a:off x="709684" y="518615"/>
            <a:ext cx="761545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b="1" cap="small" spc="-1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Elementos textuais
(Obrigatórios)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0E83238-47E6-41A0-ADA7-D84FE4D863DB}"/>
              </a:ext>
            </a:extLst>
          </p:cNvPr>
          <p:cNvSpPr txBox="1"/>
          <p:nvPr/>
        </p:nvSpPr>
        <p:spPr>
          <a:xfrm>
            <a:off x="3139749" y="2722923"/>
            <a:ext cx="2289409" cy="55399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sz="3000" dirty="0">
                <a:latin typeface="Verdana" panose="020B0604030504040204" pitchFamily="34" charset="0"/>
                <a:ea typeface="Verdana" panose="020B0604030504040204" pitchFamily="34" charset="0"/>
              </a:rPr>
              <a:t>Introdução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A71D2D-2495-444D-BD12-59BBE3D2A888}"/>
              </a:ext>
            </a:extLst>
          </p:cNvPr>
          <p:cNvSpPr txBox="1"/>
          <p:nvPr/>
        </p:nvSpPr>
        <p:spPr>
          <a:xfrm>
            <a:off x="2542269" y="3828396"/>
            <a:ext cx="3510128" cy="55399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pt-BR" sz="3000" dirty="0">
                <a:latin typeface="Verdana" panose="020B0604030504040204" pitchFamily="34" charset="0"/>
                <a:ea typeface="Verdana" panose="020B0604030504040204" pitchFamily="34" charset="0"/>
              </a:rPr>
              <a:t>Desenvolvimento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C4B30EB-8776-40AD-89D8-F25A08C59078}"/>
              </a:ext>
            </a:extLst>
          </p:cNvPr>
          <p:cNvSpPr txBox="1"/>
          <p:nvPr/>
        </p:nvSpPr>
        <p:spPr>
          <a:xfrm>
            <a:off x="2196598" y="4902116"/>
            <a:ext cx="4201471" cy="55399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3000" dirty="0">
                <a:latin typeface="Verdana" panose="020B0604030504040204" pitchFamily="34" charset="0"/>
                <a:ea typeface="Verdana" panose="020B0604030504040204" pitchFamily="34" charset="0"/>
              </a:rPr>
              <a:t>Considerações Finais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B3098004-CBE4-4E88-B6E2-C06735FE6B57}"/>
              </a:ext>
            </a:extLst>
          </p:cNvPr>
          <p:cNvSpPr/>
          <p:nvPr/>
        </p:nvSpPr>
        <p:spPr>
          <a:xfrm>
            <a:off x="2700340" y="542862"/>
            <a:ext cx="3532017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sz="30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41426589-918C-415F-B0A8-8895445469E0}"/>
              </a:ext>
            </a:extLst>
          </p:cNvPr>
          <p:cNvSpPr/>
          <p:nvPr/>
        </p:nvSpPr>
        <p:spPr>
          <a:xfrm>
            <a:off x="709684" y="2006943"/>
            <a:ext cx="7615449" cy="26974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3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Parte introdutória do trabalho que deve conter a delimitação do </a:t>
            </a:r>
            <a:r>
              <a:rPr lang="pt-BR" sz="3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assunto tratado</a:t>
            </a:r>
            <a:r>
              <a:rPr lang="pt-BR" sz="3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pt-BR" sz="3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objetivos</a:t>
            </a:r>
            <a:r>
              <a:rPr lang="pt-BR" sz="3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da pesquisa e </a:t>
            </a:r>
            <a:r>
              <a:rPr lang="pt-BR" sz="3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outros elementos necessários</a:t>
            </a:r>
            <a:r>
              <a:rPr lang="pt-BR" sz="3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para situar o tema do trabalho.</a:t>
            </a:r>
            <a:endParaRPr sz="3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02F05B-7CA5-431D-B70E-2011870A4461}"/>
              </a:ext>
            </a:extLst>
          </p:cNvPr>
          <p:cNvSpPr txBox="1"/>
          <p:nvPr/>
        </p:nvSpPr>
        <p:spPr>
          <a:xfrm>
            <a:off x="709684" y="518615"/>
            <a:ext cx="7615450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b="1" cap="small" spc="-1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Introdução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3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Shape 1">
            <a:extLst>
              <a:ext uri="{FF2B5EF4-FFF2-40B4-BE49-F238E27FC236}">
                <a16:creationId xmlns:a16="http://schemas.microsoft.com/office/drawing/2014/main" id="{98EF15DF-A176-423E-AB2A-AF1AFCDA9CD3}"/>
              </a:ext>
            </a:extLst>
          </p:cNvPr>
          <p:cNvSpPr txBox="1"/>
          <p:nvPr/>
        </p:nvSpPr>
        <p:spPr>
          <a:xfrm>
            <a:off x="1337188" y="285135"/>
            <a:ext cx="6548284" cy="9965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67500" tIns="33750" rIns="67500" bIns="33750" anchor="b"/>
          <a:lstStyle/>
          <a:p>
            <a:pPr algn="ctr">
              <a:lnSpc>
                <a:spcPct val="100000"/>
              </a:lnSpc>
            </a:pPr>
            <a:r>
              <a:rPr lang="pt-B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importância da norma </a:t>
            </a:r>
          </a:p>
          <a:p>
            <a:pPr algn="ctr">
              <a:lnSpc>
                <a:spcPct val="100000"/>
              </a:lnSpc>
            </a:pPr>
            <a:r>
              <a:rPr lang="pt-B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ABNT 6022/2018</a:t>
            </a:r>
            <a:endParaRPr sz="30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AE6427-4215-5542-93D2-DC46DAEF27CC}"/>
              </a:ext>
            </a:extLst>
          </p:cNvPr>
          <p:cNvSpPr txBox="1"/>
          <p:nvPr/>
        </p:nvSpPr>
        <p:spPr>
          <a:xfrm>
            <a:off x="924232" y="1905366"/>
            <a:ext cx="760033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Garante a uniformidade e qualidade na produção de artigos científicos.</a:t>
            </a:r>
          </a:p>
          <a:p>
            <a:pPr algn="just"/>
            <a:endParaRPr lang="pt-PT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Facilita a comunicação e compreensão entre pesquisadores.</a:t>
            </a:r>
          </a:p>
          <a:p>
            <a:pPr algn="just"/>
            <a:endParaRPr lang="pt-PT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Contribui para a padronização e credibilidade da pesquisa acadêmica.</a:t>
            </a:r>
          </a:p>
        </p:txBody>
      </p:sp>
    </p:spTree>
    <p:extLst>
      <p:ext uri="{BB962C8B-B14F-4D97-AF65-F5344CB8AC3E}">
        <p14:creationId xmlns:p14="http://schemas.microsoft.com/office/powerpoint/2010/main" val="3616343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971640" y="900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199" name="Espaço Reservado para Conteúdo 3"/>
          <p:cNvPicPr/>
          <p:nvPr/>
        </p:nvPicPr>
        <p:blipFill>
          <a:blip r:embed="rId2"/>
          <a:stretch/>
        </p:blipFill>
        <p:spPr>
          <a:xfrm>
            <a:off x="360360" y="1917000"/>
            <a:ext cx="4067280" cy="3456000"/>
          </a:xfrm>
          <a:prstGeom prst="rect">
            <a:avLst/>
          </a:prstGeom>
          <a:ln w="12600">
            <a:solidFill>
              <a:schemeClr val="tx1">
                <a:lumMod val="95000"/>
                <a:lumOff val="5000"/>
              </a:schemeClr>
            </a:solidFill>
            <a:round/>
          </a:ln>
        </p:spPr>
      </p:pic>
      <p:pic>
        <p:nvPicPr>
          <p:cNvPr id="200" name="Imagem 4"/>
          <p:cNvPicPr/>
          <p:nvPr/>
        </p:nvPicPr>
        <p:blipFill>
          <a:blip r:embed="rId3"/>
          <a:stretch/>
        </p:blipFill>
        <p:spPr>
          <a:xfrm>
            <a:off x="4572000" y="2430938"/>
            <a:ext cx="4110120" cy="35280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644D5A0-FB1F-4A3F-AAB2-6F11943AAEB1}"/>
              </a:ext>
            </a:extLst>
          </p:cNvPr>
          <p:cNvSpPr txBox="1"/>
          <p:nvPr/>
        </p:nvSpPr>
        <p:spPr>
          <a:xfrm>
            <a:off x="619915" y="210881"/>
            <a:ext cx="7615450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b="1" cap="small" spc="-1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Exemplo - introdução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2"/>
          <p:cNvSpPr txBox="1"/>
          <p:nvPr/>
        </p:nvSpPr>
        <p:spPr>
          <a:xfrm>
            <a:off x="764275" y="1439451"/>
            <a:ext cx="7886520" cy="292648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endParaRPr lang="pt-BR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3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Parte principal do artigo, onde são apresentados os argumentos que sustentam e justificam o objeto em estudo. Divide-se em seções e subseções, conforme a </a:t>
            </a:r>
            <a:r>
              <a:rPr lang="pt-BR" sz="3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NBR6024</a:t>
            </a:r>
            <a:r>
              <a:rPr lang="pt-BR" sz="300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sz="3000" u="sng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052DEC-5BE8-4C2B-B015-CDA3D4E9D5CA}"/>
              </a:ext>
            </a:extLst>
          </p:cNvPr>
          <p:cNvSpPr txBox="1"/>
          <p:nvPr/>
        </p:nvSpPr>
        <p:spPr>
          <a:xfrm>
            <a:off x="764275" y="160874"/>
            <a:ext cx="7615450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b="1" cap="small" spc="-1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Desenvolvimento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2"/>
          <p:cNvSpPr txBox="1"/>
          <p:nvPr/>
        </p:nvSpPr>
        <p:spPr>
          <a:xfrm>
            <a:off x="373218" y="1242451"/>
            <a:ext cx="8680630" cy="447872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Estabelece um sistema de numeração progressiva das seções dos documentos, de modo a expor numa sequência lógica o inter-relacionamento da matéria e a permitir sua localização.</a:t>
            </a:r>
            <a:endParaRPr sz="20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 algn="ctr">
              <a:lnSpc>
                <a:spcPct val="100000"/>
              </a:lnSpc>
            </a:pPr>
            <a:r>
              <a:rPr lang="pt-BR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endParaRPr lang="pt-BR"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 algn="ctr">
              <a:lnSpc>
                <a:spcPct val="100000"/>
              </a:lnSpc>
            </a:pPr>
            <a:r>
              <a:rPr lang="pt-BR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Seção Primária</a:t>
            </a:r>
            <a:endParaRPr lang="pt-BR"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>
              <a:lnSpc>
                <a:spcPct val="100000"/>
              </a:lnSpc>
            </a:pPr>
            <a:r>
              <a:rPr lang="pt-BR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pt-BR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CAIXA ALTA E NEGRITO</a:t>
            </a:r>
            <a:endParaRPr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>
              <a:lnSpc>
                <a:spcPct val="100000"/>
              </a:lnSpc>
            </a:pPr>
            <a:endParaRPr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 algn="ctr">
              <a:lnSpc>
                <a:spcPct val="100000"/>
              </a:lnSpc>
            </a:pPr>
            <a:r>
              <a:rPr lang="pt-BR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Seção Secundária</a:t>
            </a:r>
            <a:endParaRPr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>
              <a:lnSpc>
                <a:spcPct val="100000"/>
              </a:lnSpc>
            </a:pPr>
            <a:r>
              <a:rPr lang="pt-BR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1.1 Caixa baixa e com negrito</a:t>
            </a:r>
            <a:endParaRPr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>
              <a:lnSpc>
                <a:spcPct val="100000"/>
              </a:lnSpc>
            </a:pPr>
            <a:endParaRPr lang="pt-BR"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>
              <a:lnSpc>
                <a:spcPct val="100000"/>
              </a:lnSpc>
            </a:pPr>
            <a:endParaRPr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 algn="ctr">
              <a:lnSpc>
                <a:spcPct val="100000"/>
              </a:lnSpc>
            </a:pPr>
            <a:r>
              <a:rPr lang="pt-BR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Seção Terciária</a:t>
            </a:r>
            <a:endParaRPr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>
              <a:lnSpc>
                <a:spcPct val="100000"/>
              </a:lnSpc>
            </a:pPr>
            <a:r>
              <a:rPr lang="pt-BR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1.1.1</a:t>
            </a:r>
            <a:r>
              <a:rPr lang="pt-BR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Caixa baixa e sem negrito</a:t>
            </a:r>
            <a:endParaRPr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>
              <a:lnSpc>
                <a:spcPct val="100000"/>
              </a:lnSpc>
            </a:pPr>
            <a:endParaRPr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 algn="ctr">
              <a:lnSpc>
                <a:spcPct val="100000"/>
              </a:lnSpc>
            </a:pPr>
            <a:r>
              <a:rPr lang="pt-BR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Seção Quaternária</a:t>
            </a:r>
            <a:endParaRPr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>
              <a:lnSpc>
                <a:spcPct val="100000"/>
              </a:lnSpc>
            </a:pPr>
            <a:r>
              <a:rPr lang="pt-BR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1.1.1.1 Caixa baixa e sem negrito</a:t>
            </a:r>
            <a:endParaRPr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>
              <a:lnSpc>
                <a:spcPct val="100000"/>
              </a:lnSpc>
            </a:pPr>
            <a:endParaRPr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 algn="ctr">
              <a:lnSpc>
                <a:spcPct val="100000"/>
              </a:lnSpc>
            </a:pPr>
            <a:r>
              <a:rPr lang="pt-BR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Seção Quinária</a:t>
            </a:r>
            <a:endParaRPr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>
              <a:lnSpc>
                <a:spcPct val="100000"/>
              </a:lnSpc>
            </a:pPr>
            <a:r>
              <a:rPr lang="pt-BR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1.1.1.1.1 Caixa baixa e sem negrito</a:t>
            </a:r>
            <a:endParaRPr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>
              <a:lnSpc>
                <a:spcPct val="100000"/>
              </a:lnSpc>
            </a:pPr>
            <a:endParaRPr lang="pt-BR" sz="13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>
              <a:lnSpc>
                <a:spcPct val="100000"/>
              </a:lnSpc>
            </a:pPr>
            <a:r>
              <a:rPr lang="pt-B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Após a seção quinária recomenda-se não subdividir mais e adotar o uso de alíneas: a).... b)...</a:t>
            </a:r>
          </a:p>
          <a:p>
            <a:pPr marL="272880" indent="-272520">
              <a:lnSpc>
                <a:spcPct val="100000"/>
              </a:lnSpc>
            </a:pPr>
            <a:endParaRPr sz="13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>
              <a:lnSpc>
                <a:spcPct val="100000"/>
              </a:lnSpc>
            </a:pPr>
            <a:endParaRPr lang="pt-BR"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05" name="Line 3"/>
          <p:cNvSpPr/>
          <p:nvPr/>
        </p:nvSpPr>
        <p:spPr>
          <a:xfrm flipH="1">
            <a:off x="3564847" y="2167420"/>
            <a:ext cx="1800" cy="3108240"/>
          </a:xfrm>
          <a:prstGeom prst="line">
            <a:avLst/>
          </a:prstGeom>
          <a:ln w="28575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5EE75C7-E673-48E5-8E93-C2F79BA18C0F}"/>
              </a:ext>
            </a:extLst>
          </p:cNvPr>
          <p:cNvSpPr txBox="1"/>
          <p:nvPr/>
        </p:nvSpPr>
        <p:spPr>
          <a:xfrm>
            <a:off x="159946" y="122098"/>
            <a:ext cx="8520415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Numeração progressiva - NBR 6024 e NBR 6027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olagem: Horizontal 3">
            <a:extLst>
              <a:ext uri="{FF2B5EF4-FFF2-40B4-BE49-F238E27FC236}">
                <a16:creationId xmlns:a16="http://schemas.microsoft.com/office/drawing/2014/main" id="{955CA46F-A383-4420-A3A8-046EF1431E6C}"/>
              </a:ext>
            </a:extLst>
          </p:cNvPr>
          <p:cNvSpPr/>
          <p:nvPr/>
        </p:nvSpPr>
        <p:spPr>
          <a:xfrm>
            <a:off x="5924282" y="2717442"/>
            <a:ext cx="3013934" cy="2558217"/>
          </a:xfrm>
          <a:prstGeom prst="horizontalScroll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Quando for necessário enumerar os diversos assuntos de uma seção que não possua título próprio, esta deve ser subdividida em alíneas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Espaço Reservado para Conteúdo 3"/>
          <p:cNvPicPr/>
          <p:nvPr/>
        </p:nvPicPr>
        <p:blipFill>
          <a:blip r:embed="rId2"/>
          <a:stretch/>
        </p:blipFill>
        <p:spPr>
          <a:xfrm>
            <a:off x="927973" y="1966431"/>
            <a:ext cx="6984360" cy="3803400"/>
          </a:xfrm>
          <a:prstGeom prst="rect">
            <a:avLst/>
          </a:prstGeom>
          <a:ln w="12600">
            <a:solidFill>
              <a:schemeClr val="tx1"/>
            </a:solidFill>
            <a:miter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FF04F47-B692-4D3B-812F-CBCC61AAE3F2}"/>
              </a:ext>
            </a:extLst>
          </p:cNvPr>
          <p:cNvSpPr txBox="1"/>
          <p:nvPr/>
        </p:nvSpPr>
        <p:spPr>
          <a:xfrm>
            <a:off x="275856" y="115910"/>
            <a:ext cx="832723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Exemplo de numeração progressiva</a:t>
            </a:r>
            <a:endParaRPr lang="pt-BR" sz="30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Espaço Reservado para Conteúdo 3"/>
          <p:cNvPicPr/>
          <p:nvPr/>
        </p:nvPicPr>
        <p:blipFill>
          <a:blip r:embed="rId2"/>
          <a:stretch/>
        </p:blipFill>
        <p:spPr>
          <a:xfrm>
            <a:off x="281412" y="1387042"/>
            <a:ext cx="5184360" cy="2342305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pic>
        <p:nvPicPr>
          <p:cNvPr id="210" name="Imagem 5"/>
          <p:cNvPicPr/>
          <p:nvPr/>
        </p:nvPicPr>
        <p:blipFill>
          <a:blip r:embed="rId3"/>
          <a:stretch/>
        </p:blipFill>
        <p:spPr>
          <a:xfrm>
            <a:off x="2444368" y="3886295"/>
            <a:ext cx="6068567" cy="2342305"/>
          </a:xfrm>
          <a:prstGeom prst="rect">
            <a:avLst/>
          </a:prstGeom>
          <a:ln w="12600">
            <a:solidFill>
              <a:schemeClr val="tx1"/>
            </a:solidFill>
            <a:round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CCED1F6-C629-421F-9612-0AC3D9AF7920}"/>
              </a:ext>
            </a:extLst>
          </p:cNvPr>
          <p:cNvSpPr txBox="1"/>
          <p:nvPr/>
        </p:nvSpPr>
        <p:spPr>
          <a:xfrm>
            <a:off x="159946" y="122098"/>
            <a:ext cx="8520415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b="1" cap="small" spc="-1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r>
              <a:rPr lang="pt-BR" sz="28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Exemplo de numeração progressiva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A8CE17F2-78F7-49D9-8E11-5A627CBB592F}"/>
              </a:ext>
            </a:extLst>
          </p:cNvPr>
          <p:cNvCxnSpPr/>
          <p:nvPr/>
        </p:nvCxnSpPr>
        <p:spPr>
          <a:xfrm flipV="1">
            <a:off x="4953182" y="1540114"/>
            <a:ext cx="927279" cy="1713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2CB1B4-6471-48AD-8256-2519FAEB3530}"/>
              </a:ext>
            </a:extLst>
          </p:cNvPr>
          <p:cNvSpPr txBox="1"/>
          <p:nvPr/>
        </p:nvSpPr>
        <p:spPr>
          <a:xfrm>
            <a:off x="5977106" y="1306615"/>
            <a:ext cx="213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Seção primária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43A59E7F-9AE5-4355-B206-CFAD37EB267B}"/>
              </a:ext>
            </a:extLst>
          </p:cNvPr>
          <p:cNvCxnSpPr>
            <a:cxnSpLocks/>
          </p:cNvCxnSpPr>
          <p:nvPr/>
        </p:nvCxnSpPr>
        <p:spPr>
          <a:xfrm flipV="1">
            <a:off x="6581103" y="3690134"/>
            <a:ext cx="373487" cy="3923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80F907-CD91-4466-A966-764AD634C4C8}"/>
              </a:ext>
            </a:extLst>
          </p:cNvPr>
          <p:cNvSpPr txBox="1"/>
          <p:nvPr/>
        </p:nvSpPr>
        <p:spPr>
          <a:xfrm>
            <a:off x="7057623" y="3296992"/>
            <a:ext cx="162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Seção secundária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Espaço Reservado para Conteúdo 3"/>
          <p:cNvPicPr/>
          <p:nvPr/>
        </p:nvPicPr>
        <p:blipFill>
          <a:blip r:embed="rId2"/>
          <a:stretch/>
        </p:blipFill>
        <p:spPr>
          <a:xfrm>
            <a:off x="1533780" y="1782938"/>
            <a:ext cx="6076440" cy="3072397"/>
          </a:xfrm>
          <a:prstGeom prst="rect">
            <a:avLst/>
          </a:prstGeom>
          <a:solidFill>
            <a:srgbClr val="FFFF00"/>
          </a:solidFill>
          <a:ln w="19080">
            <a:solidFill>
              <a:schemeClr val="tx1"/>
            </a:solidFill>
            <a:round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A519A19-8D4B-4674-98E3-70BB0B1008A9}"/>
              </a:ext>
            </a:extLst>
          </p:cNvPr>
          <p:cNvSpPr txBox="1"/>
          <p:nvPr/>
        </p:nvSpPr>
        <p:spPr>
          <a:xfrm>
            <a:off x="159946" y="122098"/>
            <a:ext cx="8520415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b="1" cap="small" spc="-1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r>
              <a:rPr lang="pt-BR" sz="28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Exemplo de numeração progressiva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B2B6BE79-E475-45B1-82A7-DCD0130BCB74}"/>
              </a:ext>
            </a:extLst>
          </p:cNvPr>
          <p:cNvCxnSpPr/>
          <p:nvPr/>
        </p:nvCxnSpPr>
        <p:spPr>
          <a:xfrm flipV="1">
            <a:off x="6027313" y="1584101"/>
            <a:ext cx="695459" cy="5151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C02D3FEB-623E-4EB9-9CA6-E30E88E0D589}"/>
              </a:ext>
            </a:extLst>
          </p:cNvPr>
          <p:cNvSpPr txBox="1"/>
          <p:nvPr/>
        </p:nvSpPr>
        <p:spPr>
          <a:xfrm>
            <a:off x="6967470" y="1390918"/>
            <a:ext cx="195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Seção terciária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41AA29D-D154-4571-9EBB-A4D341115EE5}"/>
              </a:ext>
            </a:extLst>
          </p:cNvPr>
          <p:cNvSpPr txBox="1"/>
          <p:nvPr/>
        </p:nvSpPr>
        <p:spPr>
          <a:xfrm>
            <a:off x="185704" y="0"/>
            <a:ext cx="852041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Exemplo de alíneas e </a:t>
            </a:r>
            <a:r>
              <a:rPr lang="pt-BR" sz="28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subalíneas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A0EE302-411F-4C5F-860B-797C8D5173C0}"/>
              </a:ext>
            </a:extLst>
          </p:cNvPr>
          <p:cNvSpPr/>
          <p:nvPr/>
        </p:nvSpPr>
        <p:spPr>
          <a:xfrm>
            <a:off x="2562896" y="6027314"/>
            <a:ext cx="385789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50" dirty="0">
                <a:latin typeface="Verdana" panose="020B0604030504040204" pitchFamily="34" charset="0"/>
                <a:ea typeface="Verdana" panose="020B0604030504040204" pitchFamily="34" charset="0"/>
              </a:rPr>
              <a:t>Fonte: http://www.biblioteca.ufc.br/servicos-e-produtos/normalizacao-de-trabalhos-academicos</a:t>
            </a:r>
            <a:endParaRPr lang="pt-BR" sz="75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2545A2-7A81-4A5A-99DF-C07768403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04" y="1379381"/>
            <a:ext cx="8134048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26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2"/>
          <p:cNvSpPr txBox="1"/>
          <p:nvPr/>
        </p:nvSpPr>
        <p:spPr>
          <a:xfrm>
            <a:off x="571680" y="1571760"/>
            <a:ext cx="7467120" cy="30796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  <a:p>
            <a:pPr marL="274320" indent="-273960"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AF9738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endParaRPr dirty="0"/>
          </a:p>
          <a:p>
            <a:pPr marL="274320" indent="-273960" algn="ctr">
              <a:lnSpc>
                <a:spcPct val="100000"/>
              </a:lnSpc>
            </a:pPr>
            <a:endParaRPr dirty="0"/>
          </a:p>
        </p:txBody>
      </p:sp>
      <p:sp>
        <p:nvSpPr>
          <p:cNvPr id="215" name="CustomShape 3"/>
          <p:cNvSpPr/>
          <p:nvPr/>
        </p:nvSpPr>
        <p:spPr>
          <a:xfrm>
            <a:off x="159946" y="1714679"/>
            <a:ext cx="8126534" cy="43512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São </a:t>
            </a: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Informações retiradas de outras fontes</a:t>
            </a: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mencionadas no texto para complementar as ideias do autor da pesquisa, embasando o assunto abordado, dando respaldo à sua interpretação.</a:t>
            </a:r>
          </a:p>
          <a:p>
            <a:pPr algn="just">
              <a:lnSpc>
                <a:spcPct val="100000"/>
              </a:lnSpc>
            </a:pPr>
            <a:endParaRPr lang="pt-B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16" name="CustomShape 4"/>
          <p:cNvSpPr/>
          <p:nvPr/>
        </p:nvSpPr>
        <p:spPr>
          <a:xfrm>
            <a:off x="714240" y="4857840"/>
            <a:ext cx="7357680" cy="171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73960" algn="just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44C9199-C261-4FC9-97D0-590285E83BF7}"/>
              </a:ext>
            </a:extLst>
          </p:cNvPr>
          <p:cNvSpPr txBox="1"/>
          <p:nvPr/>
        </p:nvSpPr>
        <p:spPr>
          <a:xfrm>
            <a:off x="159946" y="122098"/>
            <a:ext cx="8520415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b="1" cap="small" spc="-1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r>
              <a:rPr lang="pt-BR" sz="28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Citações – NBR 10520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362E36-EC2C-4F67-972F-C52FE0F35F02}"/>
              </a:ext>
            </a:extLst>
          </p:cNvPr>
          <p:cNvSpPr txBox="1"/>
          <p:nvPr/>
        </p:nvSpPr>
        <p:spPr>
          <a:xfrm>
            <a:off x="324000" y="3376319"/>
            <a:ext cx="2864887" cy="55399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sz="3000" dirty="0">
                <a:latin typeface="Verdana" panose="020B0604030504040204" pitchFamily="34" charset="0"/>
                <a:ea typeface="Verdana" panose="020B0604030504040204" pitchFamily="34" charset="0"/>
              </a:rPr>
              <a:t>Citação direta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006B71-B7E4-458B-AAFB-DE64EDAD10D1}"/>
              </a:ext>
            </a:extLst>
          </p:cNvPr>
          <p:cNvSpPr txBox="1"/>
          <p:nvPr/>
        </p:nvSpPr>
        <p:spPr>
          <a:xfrm>
            <a:off x="324000" y="4129835"/>
            <a:ext cx="3214341" cy="55399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pt-BR" sz="3000" dirty="0">
                <a:latin typeface="Verdana" panose="020B0604030504040204" pitchFamily="34" charset="0"/>
                <a:ea typeface="Verdana" panose="020B0604030504040204" pitchFamily="34" charset="0"/>
              </a:rPr>
              <a:t>Citação indireta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F679082-315C-49D7-8C15-88E33680B671}"/>
              </a:ext>
            </a:extLst>
          </p:cNvPr>
          <p:cNvSpPr txBox="1"/>
          <p:nvPr/>
        </p:nvSpPr>
        <p:spPr>
          <a:xfrm>
            <a:off x="324000" y="4984464"/>
            <a:ext cx="3701654" cy="55399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3000" dirty="0">
                <a:latin typeface="Verdana" panose="020B0604030504040204" pitchFamily="34" charset="0"/>
                <a:ea typeface="Verdana" panose="020B0604030504040204" pitchFamily="34" charset="0"/>
              </a:rPr>
              <a:t>Citação de citação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2"/>
          <p:cNvSpPr txBox="1"/>
          <p:nvPr/>
        </p:nvSpPr>
        <p:spPr>
          <a:xfrm>
            <a:off x="585720" y="1561563"/>
            <a:ext cx="7972560" cy="4343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pt-BR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São </a:t>
            </a:r>
            <a:r>
              <a:rPr lang="pt-BR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transcrições literais</a:t>
            </a:r>
            <a:r>
              <a:rPr lang="pt-BR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um texto ou parte dele, ou seja, quando um texto citado for transcrito fielmente obedecendo às características originais quanto à redação, ortografia e pontuação.</a:t>
            </a:r>
            <a:endParaRPr sz="2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 algn="ctr"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2880" indent="-272520" algn="just">
              <a:lnSpc>
                <a:spcPct val="100000"/>
              </a:lnSpc>
            </a:pPr>
            <a:r>
              <a:rPr lang="pt-BR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   </a:t>
            </a:r>
          </a:p>
          <a:p>
            <a:pPr marL="272880" indent="-272520" algn="just">
              <a:lnSpc>
                <a:spcPct val="100000"/>
              </a:lnSpc>
            </a:pPr>
            <a:endParaRPr lang="pt-BR" sz="23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2880" indent="-272520" algn="ctr">
              <a:lnSpc>
                <a:spcPct val="100000"/>
              </a:lnSpc>
            </a:pPr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DAD217-1286-4BF5-90F4-B9573DC8D339}"/>
              </a:ext>
            </a:extLst>
          </p:cNvPr>
          <p:cNvSpPr txBox="1"/>
          <p:nvPr/>
        </p:nvSpPr>
        <p:spPr>
          <a:xfrm>
            <a:off x="311792" y="199371"/>
            <a:ext cx="8520415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b="1" cap="small" spc="-1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Citações diretas</a:t>
            </a:r>
            <a:endParaRPr lang="pt-BR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887A33-53AA-4846-AAB3-C9EE186DFD1B}"/>
              </a:ext>
            </a:extLst>
          </p:cNvPr>
          <p:cNvSpPr txBox="1"/>
          <p:nvPr/>
        </p:nvSpPr>
        <p:spPr>
          <a:xfrm>
            <a:off x="585720" y="4408426"/>
            <a:ext cx="4308252" cy="44627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2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 mais de três linhas</a:t>
            </a:r>
            <a:endParaRPr lang="pt-BR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F8E219F-0049-4E01-96F4-C20D7B747D62}"/>
              </a:ext>
            </a:extLst>
          </p:cNvPr>
          <p:cNvSpPr txBox="1"/>
          <p:nvPr/>
        </p:nvSpPr>
        <p:spPr>
          <a:xfrm>
            <a:off x="585720" y="3734775"/>
            <a:ext cx="3471125" cy="44627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sz="2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 até três linhas</a:t>
            </a:r>
            <a:endParaRPr lang="pt-BR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521459" y="1306980"/>
            <a:ext cx="8101081" cy="1642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São apresentadas dentro do texto destacadas entre aspas duplas.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4320" indent="-273960" algn="just">
              <a:lnSpc>
                <a:spcPct val="100000"/>
              </a:lnSpc>
            </a:pP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 se tratar de uma citação direta, a indicação da paginação é obrigatória.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20" name="TextShape 2"/>
          <p:cNvSpPr txBox="1"/>
          <p:nvPr/>
        </p:nvSpPr>
        <p:spPr>
          <a:xfrm>
            <a:off x="600117" y="4531888"/>
            <a:ext cx="8101080" cy="1072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74320" indent="-273960" algn="just">
              <a:lnSpc>
                <a:spcPct val="100000"/>
              </a:lnSpc>
            </a:pP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“Camélias são flores lindas – tão perfeitas, algumas brancas, outras vermelhas” (Alves, 2003, p. 58).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21" name="TextShape 3"/>
          <p:cNvSpPr txBox="1"/>
          <p:nvPr/>
        </p:nvSpPr>
        <p:spPr>
          <a:xfrm>
            <a:off x="2668003" y="3528205"/>
            <a:ext cx="3206840" cy="6004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5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EXEMPLOS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222" name="TextShape 4"/>
          <p:cNvSpPr txBox="1"/>
          <p:nvPr/>
        </p:nvSpPr>
        <p:spPr>
          <a:xfrm>
            <a:off x="521459" y="1197735"/>
            <a:ext cx="7836930" cy="7469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1142455-2137-4861-83A1-6A89890987C5}"/>
              </a:ext>
            </a:extLst>
          </p:cNvPr>
          <p:cNvSpPr txBox="1"/>
          <p:nvPr/>
        </p:nvSpPr>
        <p:spPr>
          <a:xfrm>
            <a:off x="388600" y="117521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Citações Diretas
</a:t>
            </a:r>
            <a:r>
              <a:rPr lang="pt-BR" sz="2300" b="1" cap="small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(Com até três linhas)</a:t>
            </a:r>
            <a:endParaRPr lang="pt-BR" sz="2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1BA98657-CBC7-5439-7F5E-3B3B8D034C79}"/>
              </a:ext>
            </a:extLst>
          </p:cNvPr>
          <p:cNvSpPr txBox="1"/>
          <p:nvPr/>
        </p:nvSpPr>
        <p:spPr>
          <a:xfrm>
            <a:off x="568411" y="442452"/>
            <a:ext cx="7467120" cy="9877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Manual de Normatização</a:t>
            </a:r>
          </a:p>
          <a:p>
            <a:pPr algn="ctr">
              <a:lnSpc>
                <a:spcPct val="100000"/>
              </a:lnSpc>
            </a:pPr>
            <a:r>
              <a:rPr lang="pt-B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 UERN</a:t>
            </a:r>
            <a:endParaRPr sz="30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7E9943-294C-0754-B4DE-AE7DEFE50FD1}"/>
              </a:ext>
            </a:extLst>
          </p:cNvPr>
          <p:cNvSpPr txBox="1"/>
          <p:nvPr/>
        </p:nvSpPr>
        <p:spPr>
          <a:xfrm>
            <a:off x="4360606" y="450362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hlinkClick r:id="rId2"/>
              </a:rPr>
              <a:t>Manual de trabalhos acadêmicos – DSIB – Diretoria de Sistema Integrado de Bibliotecas (uern.br)</a:t>
            </a:r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1A7E3ED-F565-DCA9-288F-C91FD34C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" y="1729955"/>
            <a:ext cx="4154436" cy="43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04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669700" y="1446571"/>
            <a:ext cx="7650051" cy="1352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64960" indent="-273960"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Devem obedecer ao recuo de quatro centímetros da margem esquerda, sem aspas, com fonte menor que a do texto e espacejamento simples entre linhas. 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25" name="TextShape 2"/>
          <p:cNvSpPr txBox="1"/>
          <p:nvPr/>
        </p:nvSpPr>
        <p:spPr>
          <a:xfrm>
            <a:off x="2530699" y="3099780"/>
            <a:ext cx="3657240" cy="6584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5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EXEMPLO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227" name="CustomShape 4"/>
          <p:cNvSpPr/>
          <p:nvPr/>
        </p:nvSpPr>
        <p:spPr>
          <a:xfrm>
            <a:off x="2903202" y="4275786"/>
            <a:ext cx="5214600" cy="155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pt-BR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Há quatro instituições básicas que não podem ser esquecidas, quando se pretende entender o que foi o século	XIX, e suas consequência para   o século imediatamente posterior. Dessas instituições duas são de natureza econômica e duas de natureza política (Motta, 1986, p. 49).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FDADCD4-A861-4B8D-90F0-9D3C8E57DC8A}"/>
              </a:ext>
            </a:extLst>
          </p:cNvPr>
          <p:cNvSpPr txBox="1"/>
          <p:nvPr/>
        </p:nvSpPr>
        <p:spPr>
          <a:xfrm>
            <a:off x="388600" y="117521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Citações Diretas
</a:t>
            </a:r>
            <a:r>
              <a:rPr lang="pt-BR" sz="2300" b="1" cap="small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(Com mais de três linhas)</a:t>
            </a:r>
            <a:endParaRPr lang="pt-BR" sz="2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357120" y="1249250"/>
            <a:ext cx="7786440" cy="131364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7938" indent="-15875" algn="just">
              <a:lnSpc>
                <a:spcPct val="100000"/>
              </a:lnSpc>
            </a:pPr>
            <a:endParaRPr lang="pt-B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938" indent="-15875" algn="just">
              <a:lnSpc>
                <a:spcPct val="100000"/>
              </a:lnSpc>
            </a:pP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Trata-se de um texto baseado em uma obra consultada. Nas citações indiretas reproduz-se fielmente as ideias contidas no texto consultado, embora seja escrito com outras palavras.</a:t>
            </a:r>
          </a:p>
          <a:p>
            <a:pPr marL="264960" indent="-272520" algn="just"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4960" indent="-272520"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2300131" y="3636666"/>
            <a:ext cx="3657240" cy="6584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5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EXEMPLO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1212135" y="4912205"/>
            <a:ext cx="72147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Segundo Alves (2003), os poetas são criaturas que aprendem a brincar com as palavras e delas fazer belas frases. 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1D00E21-5288-4FB4-B2F8-8D5B803594EE}"/>
              </a:ext>
            </a:extLst>
          </p:cNvPr>
          <p:cNvSpPr txBox="1"/>
          <p:nvPr/>
        </p:nvSpPr>
        <p:spPr>
          <a:xfrm>
            <a:off x="388600" y="117521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Citações indiretas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571500" y="1811560"/>
            <a:ext cx="7714800" cy="2214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74320" indent="-273960" algn="just">
              <a:lnSpc>
                <a:spcPct val="100000"/>
              </a:lnSpc>
            </a:pPr>
            <a:endParaRPr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6110" indent="-28575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Autor ao qual não se teve acesso.</a:t>
            </a:r>
          </a:p>
          <a:p>
            <a:pPr marL="286110" indent="-28575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Ano da obra ao qual não teve acesso</a:t>
            </a: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286110" indent="-28575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Expressão latina “Apud” ou “citado por”.</a:t>
            </a:r>
          </a:p>
          <a:p>
            <a:pPr marL="286110" indent="-28575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Autor da obra consultada.</a:t>
            </a:r>
          </a:p>
          <a:p>
            <a:pPr marL="286110" indent="-28575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no.</a:t>
            </a:r>
          </a:p>
          <a:p>
            <a:pPr marL="286110" indent="-28575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úmero da página. 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64960" indent="-273960" algn="just">
              <a:lnSpc>
                <a:spcPct val="100000"/>
              </a:lnSpc>
            </a:pPr>
            <a:endParaRPr dirty="0"/>
          </a:p>
        </p:txBody>
      </p:sp>
      <p:sp>
        <p:nvSpPr>
          <p:cNvPr id="233" name="TextShape 2"/>
          <p:cNvSpPr txBox="1"/>
          <p:nvPr/>
        </p:nvSpPr>
        <p:spPr>
          <a:xfrm>
            <a:off x="2600280" y="4025920"/>
            <a:ext cx="3657240" cy="6584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5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EXEMPLO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714240" y="4927928"/>
            <a:ext cx="7429320" cy="1453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Segundo Cesarine (1990 </a:t>
            </a:r>
            <a:r>
              <a:rPr lang="pt-BR" sz="2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apud</a:t>
            </a:r>
            <a:r>
              <a:rPr lang="pt-B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Souza, 1994, p. 482) “da mesma forma que a Universidade é o retrato da sociedade, um currículo é também a cara da instituição.”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5DC1AC7-83FE-45DB-A621-538940C2513B}"/>
              </a:ext>
            </a:extLst>
          </p:cNvPr>
          <p:cNvSpPr txBox="1"/>
          <p:nvPr/>
        </p:nvSpPr>
        <p:spPr>
          <a:xfrm>
            <a:off x="388600" y="117521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Citação de citação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2" name="Balão de Pensamento: Nuvem 1">
            <a:extLst>
              <a:ext uri="{FF2B5EF4-FFF2-40B4-BE49-F238E27FC236}">
                <a16:creationId xmlns:a16="http://schemas.microsoft.com/office/drawing/2014/main" id="{E264379C-1330-48F4-BDE4-6CB4E129AEBD}"/>
              </a:ext>
            </a:extLst>
          </p:cNvPr>
          <p:cNvSpPr/>
          <p:nvPr/>
        </p:nvSpPr>
        <p:spPr>
          <a:xfrm>
            <a:off x="6257520" y="1180092"/>
            <a:ext cx="2318197" cy="173864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rgbClr val="FF0000"/>
              </a:solidFill>
            </a:endParaRPr>
          </a:p>
          <a:p>
            <a:pPr algn="ctr"/>
            <a:r>
              <a:rPr lang="pt-BR" sz="2000" dirty="0">
                <a:solidFill>
                  <a:srgbClr val="FF0000"/>
                </a:solidFill>
              </a:rPr>
              <a:t>Eu preciso mesmo fazer esse tipo de citação?</a:t>
            </a:r>
            <a:endParaRPr lang="pt-BR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A0F2DEE-1CF2-4B75-BBA4-4A20AEFF1075}"/>
              </a:ext>
            </a:extLst>
          </p:cNvPr>
          <p:cNvSpPr/>
          <p:nvPr/>
        </p:nvSpPr>
        <p:spPr>
          <a:xfrm>
            <a:off x="388600" y="1463603"/>
            <a:ext cx="8168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Quando se tratar de dados obtidos por informação verbal (palestras, debates...), indicar, entre parênteses, a expressão informação verbal, mencionando-se os dados disponíveis, em nota de rodapé.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9C0B51-3AC7-4203-A62C-408AAF2727BD}"/>
              </a:ext>
            </a:extLst>
          </p:cNvPr>
          <p:cNvSpPr txBox="1"/>
          <p:nvPr/>
        </p:nvSpPr>
        <p:spPr>
          <a:xfrm>
            <a:off x="388600" y="117521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6" name="TextShape 2">
            <a:extLst>
              <a:ext uri="{FF2B5EF4-FFF2-40B4-BE49-F238E27FC236}">
                <a16:creationId xmlns:a16="http://schemas.microsoft.com/office/drawing/2014/main" id="{2C1BA914-1124-45C0-A08C-5CB13712AD50}"/>
              </a:ext>
            </a:extLst>
          </p:cNvPr>
          <p:cNvSpPr txBox="1"/>
          <p:nvPr/>
        </p:nvSpPr>
        <p:spPr>
          <a:xfrm>
            <a:off x="2497249" y="2976675"/>
            <a:ext cx="3657240" cy="6584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5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EXEMPLO</a:t>
            </a:r>
            <a:endParaRPr dirty="0">
              <a:solidFill>
                <a:srgbClr val="FFFF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E06EA78-2ACB-496C-8331-61BF56DFA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7" y="4208003"/>
            <a:ext cx="8756008" cy="183832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09701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E5619B0-A899-84B6-9246-A6983BA179EF}"/>
              </a:ext>
            </a:extLst>
          </p:cNvPr>
          <p:cNvSpPr txBox="1"/>
          <p:nvPr/>
        </p:nvSpPr>
        <p:spPr>
          <a:xfrm>
            <a:off x="388600" y="117521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7261D0-6B0D-327F-37BD-E5A7F14524E4}"/>
              </a:ext>
            </a:extLst>
          </p:cNvPr>
          <p:cNvSpPr txBox="1"/>
          <p:nvPr/>
        </p:nvSpPr>
        <p:spPr>
          <a:xfrm>
            <a:off x="816078" y="1439858"/>
            <a:ext cx="832792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b="1" dirty="0"/>
              <a:t>Citação com um autor</a:t>
            </a:r>
          </a:p>
          <a:p>
            <a:pPr algn="just"/>
            <a:endParaRPr lang="pt-PT" b="1" dirty="0"/>
          </a:p>
          <a:p>
            <a:pPr algn="just"/>
            <a:r>
              <a:rPr lang="pt-PT" dirty="0"/>
              <a:t>Quando se tratar de citação de apenas um autor, deve-se inserir no texto o sobrenome, data de publicação da obra e página do texto citado.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b="1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Martins (2000, p. 21) afirma que “devem ser evitados assuntos sobre os quais já existam vários estudos, bem como aqueles assuntos que são extremamente</a:t>
            </a:r>
          </a:p>
          <a:p>
            <a:pPr algn="just"/>
            <a:r>
              <a:rPr lang="pt-PT" dirty="0"/>
              <a:t>inovadores [...]”.</a:t>
            </a:r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09B2BE6B-24A1-B60B-2685-33B5B178E521}"/>
              </a:ext>
            </a:extLst>
          </p:cNvPr>
          <p:cNvSpPr txBox="1"/>
          <p:nvPr/>
        </p:nvSpPr>
        <p:spPr>
          <a:xfrm>
            <a:off x="2310436" y="3016004"/>
            <a:ext cx="3657240" cy="6584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5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EXEMPLO</a:t>
            </a:r>
            <a:endParaRPr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46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C31AFF-1034-1725-428F-3AE291957E50}"/>
              </a:ext>
            </a:extLst>
          </p:cNvPr>
          <p:cNvSpPr txBox="1"/>
          <p:nvPr/>
        </p:nvSpPr>
        <p:spPr>
          <a:xfrm>
            <a:off x="388599" y="117521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5DB86C-E7DD-B906-B0F2-465292F70F55}"/>
              </a:ext>
            </a:extLst>
          </p:cNvPr>
          <p:cNvSpPr txBox="1"/>
          <p:nvPr/>
        </p:nvSpPr>
        <p:spPr>
          <a:xfrm>
            <a:off x="388599" y="1307800"/>
            <a:ext cx="852041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b="1" dirty="0"/>
              <a:t>Citação com até três autores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É necessário colocar os sobrenomes de todos os autores, separados por ponto e vírgula, data de publicação da obra e página da citação. </a:t>
            </a:r>
          </a:p>
          <a:p>
            <a:pPr algn="just"/>
            <a:endParaRPr lang="pt-PT" dirty="0"/>
          </a:p>
          <a:p>
            <a:pPr algn="just"/>
            <a:r>
              <a:rPr lang="pt-PT" b="1" dirty="0"/>
              <a:t>Exemplo: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Santos e Noronha (2010, p. 45) mencionam que “os seminários apresentados durante o curso de graduação ou de pós-graduação são ótimos exercícios para internalizar a postura científica, bastante útil no momento da explanação do trabalho à banca examinadora”.</a:t>
            </a:r>
          </a:p>
          <a:p>
            <a:pPr algn="just"/>
            <a:endParaRPr lang="pt-PT" dirty="0"/>
          </a:p>
          <a:p>
            <a:pPr algn="just"/>
            <a:r>
              <a:rPr lang="pt-PT" b="1" dirty="0"/>
              <a:t>Ou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“Os seminários apresentados durante o curso de graduação ou de pós- graduação são ótimos exercícios para internalizar a postura científica, bastante útil no momento da explanação do trabalho à banca examinadora” (Santos; Noronha, 2010, p. 45).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89860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7AA6DB1-7C41-A954-71A3-0DCCD91AC5D2}"/>
              </a:ext>
            </a:extLst>
          </p:cNvPr>
          <p:cNvSpPr txBox="1"/>
          <p:nvPr/>
        </p:nvSpPr>
        <p:spPr>
          <a:xfrm>
            <a:off x="241115" y="156416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72D27D-CB6B-4C95-2015-293C3AFAE198}"/>
              </a:ext>
            </a:extLst>
          </p:cNvPr>
          <p:cNvSpPr txBox="1"/>
          <p:nvPr/>
        </p:nvSpPr>
        <p:spPr>
          <a:xfrm>
            <a:off x="462116" y="1723298"/>
            <a:ext cx="8299414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/>
              <a:t>Citação com mais de três autores</a:t>
            </a:r>
          </a:p>
          <a:p>
            <a:endParaRPr lang="pt-PT" sz="2000" dirty="0"/>
          </a:p>
          <a:p>
            <a:r>
              <a:rPr lang="pt-PT" sz="2000" dirty="0"/>
              <a:t>Pode-se indicar o sobrenome do primeiro autor seguido da expressão </a:t>
            </a:r>
            <a:r>
              <a:rPr lang="pt-PT" sz="2000" dirty="0" err="1"/>
              <a:t>et</a:t>
            </a:r>
            <a:r>
              <a:rPr lang="pt-PT" sz="2000" dirty="0"/>
              <a:t> al. (em itálico), e a data. Como também, é permitido mencionar os quatro ou mais</a:t>
            </a:r>
          </a:p>
          <a:p>
            <a:r>
              <a:rPr lang="pt-PT" sz="2000" dirty="0"/>
              <a:t>autores nas citações, desde que padronize no trabalho uma das formas a ser usada</a:t>
            </a:r>
          </a:p>
          <a:p>
            <a:r>
              <a:rPr lang="pt-PT" sz="2000" dirty="0"/>
              <a:t>em todo o documento.</a:t>
            </a:r>
          </a:p>
          <a:p>
            <a:endParaRPr lang="pt-PT" sz="2000" dirty="0"/>
          </a:p>
          <a:p>
            <a:r>
              <a:rPr lang="pt-PT" sz="2000" b="1" dirty="0"/>
              <a:t>Exemplo:</a:t>
            </a:r>
          </a:p>
          <a:p>
            <a:endParaRPr lang="pt-PT" sz="2000" dirty="0"/>
          </a:p>
          <a:p>
            <a:r>
              <a:rPr lang="pt-PT" sz="2000" dirty="0"/>
              <a:t>Para </a:t>
            </a:r>
            <a:r>
              <a:rPr lang="pt-PT" sz="2000" dirty="0" err="1"/>
              <a:t>Iudícibus</a:t>
            </a:r>
            <a:r>
              <a:rPr lang="pt-PT" sz="2000" dirty="0"/>
              <a:t> </a:t>
            </a:r>
            <a:r>
              <a:rPr lang="pt-PT" sz="2000" dirty="0" err="1"/>
              <a:t>et</a:t>
            </a:r>
            <a:r>
              <a:rPr lang="pt-PT" sz="2000" dirty="0"/>
              <a:t> al. (2010, p. 2) “o balanço tem por finalidade apresentar a posição financeira e patrimonial da empresa em determinada data, representando, portanto, uma posição estática.”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2382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ADFD8C2-0D67-6BDE-E3B7-73329DF5C558}"/>
              </a:ext>
            </a:extLst>
          </p:cNvPr>
          <p:cNvSpPr txBox="1"/>
          <p:nvPr/>
        </p:nvSpPr>
        <p:spPr>
          <a:xfrm>
            <a:off x="280444" y="1649376"/>
            <a:ext cx="8450601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000" b="1" dirty="0"/>
              <a:t>Citação de vários documentos de um mesmo autor </a:t>
            </a:r>
          </a:p>
          <a:p>
            <a:pPr algn="just"/>
            <a:endParaRPr lang="pt-PT" sz="2000" b="1" dirty="0"/>
          </a:p>
          <a:p>
            <a:pPr algn="just"/>
            <a:r>
              <a:rPr lang="pt-PT" sz="2000" dirty="0"/>
              <a:t>Em se tratando de vários trabalhos de um mesmo autor, publicados em datas diferentes, cita-se o sobrenome do autor, acompanhado das datas entre parênteses. Se os documentos forem referentes ao mesmo ano, é necessário usar letras minúsculas seguindo a data.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b="1" dirty="0"/>
              <a:t>Exemplo de citação do mesmo autor com datas diferentes: 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Os psicólogos sociais têm procurado fundamentação também na sociologia, na antropologia, na história, na filosofia e na ciência política (Souza, 1986, 1995, 1996).</a:t>
            </a:r>
          </a:p>
          <a:p>
            <a:endParaRPr lang="pt-PT" sz="15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E3C2C1-6AAC-B680-F997-8239E4AE0A97}"/>
              </a:ext>
            </a:extLst>
          </p:cNvPr>
          <p:cNvSpPr txBox="1"/>
          <p:nvPr/>
        </p:nvSpPr>
        <p:spPr>
          <a:xfrm>
            <a:off x="241115" y="161332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7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9F06E09-25EF-736B-F82A-5C2B06F7BF32}"/>
              </a:ext>
            </a:extLst>
          </p:cNvPr>
          <p:cNvSpPr txBox="1"/>
          <p:nvPr/>
        </p:nvSpPr>
        <p:spPr>
          <a:xfrm>
            <a:off x="241115" y="161332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2945373-4F64-F38F-D87A-29CDC38122A8}"/>
              </a:ext>
            </a:extLst>
          </p:cNvPr>
          <p:cNvSpPr txBox="1"/>
          <p:nvPr/>
        </p:nvSpPr>
        <p:spPr>
          <a:xfrm>
            <a:off x="363793" y="1522414"/>
            <a:ext cx="833775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000" b="1" dirty="0"/>
              <a:t>Citação de vários documentos de um mesmo autor publicados no mesmo ano</a:t>
            </a:r>
          </a:p>
          <a:p>
            <a:pPr algn="just"/>
            <a:endParaRPr lang="pt-PT" sz="2000" b="1" dirty="0"/>
          </a:p>
          <a:p>
            <a:pPr algn="just"/>
            <a:r>
              <a:rPr lang="pt-PT" sz="2000" dirty="0"/>
              <a:t>Para diferenciar citações de documentos de um mesmo autor que foram publicados no mesmo ano, utilize letras minúsculas em ordem alfabética, após o ano, em consonância com a forma que está listado nas referências. 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b="1" dirty="0"/>
              <a:t>Exemplo: 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 err="1"/>
              <a:t>Chiavenato</a:t>
            </a:r>
            <a:r>
              <a:rPr lang="pt-PT" sz="2000" dirty="0"/>
              <a:t> (1991a), </a:t>
            </a:r>
            <a:r>
              <a:rPr lang="pt-PT" sz="2000" dirty="0" err="1"/>
              <a:t>Chiavenato</a:t>
            </a:r>
            <a:r>
              <a:rPr lang="pt-PT" sz="2000" dirty="0"/>
              <a:t> (1991b), trata a administração como uma área complexa e cheia de desafios, além de enfatizar que o profissional que atua nesta área poderá ocupar cargos nos mais variados níveis de uma empresa e organização.</a:t>
            </a:r>
          </a:p>
        </p:txBody>
      </p:sp>
    </p:spTree>
    <p:extLst>
      <p:ext uri="{BB962C8B-B14F-4D97-AF65-F5344CB8AC3E}">
        <p14:creationId xmlns:p14="http://schemas.microsoft.com/office/powerpoint/2010/main" val="3911064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38DB2EE-07AB-881C-D124-421DC512FA9F}"/>
              </a:ext>
            </a:extLst>
          </p:cNvPr>
          <p:cNvSpPr txBox="1"/>
          <p:nvPr/>
        </p:nvSpPr>
        <p:spPr>
          <a:xfrm>
            <a:off x="241115" y="161332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10E6B3-0552-5FB7-931E-C34E934F683E}"/>
              </a:ext>
            </a:extLst>
          </p:cNvPr>
          <p:cNvSpPr txBox="1"/>
          <p:nvPr/>
        </p:nvSpPr>
        <p:spPr>
          <a:xfrm>
            <a:off x="241115" y="1343231"/>
            <a:ext cx="7924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000" b="1" dirty="0"/>
              <a:t>Citação de documento com autoria desconhecida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Quando não houver autoria na obra, a citação é feita usando-se a primeira palavra do título do documento, seguida de reticências e data, entre parênteses. Exemplo: É preciso realizar, acima de tudo, um trabalho de formação que atinja corações e mentes (Educação [...], 2007).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b="1" dirty="0"/>
              <a:t>Citação de documentos de entidades coletivas 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No caso de documento de pessoa jurídica a indicação de responsabilidade deve ser feita pelo nome completo da instituição (utilizando letras maiúsculas e minúsculas) ou pela Sigla. Quando for citar colocando a sigla, a mesma deve vir em letras maiúsculas.</a:t>
            </a:r>
          </a:p>
        </p:txBody>
      </p:sp>
    </p:spTree>
    <p:extLst>
      <p:ext uri="{BB962C8B-B14F-4D97-AF65-F5344CB8AC3E}">
        <p14:creationId xmlns:p14="http://schemas.microsoft.com/office/powerpoint/2010/main" val="272464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12CA060-0BAE-C5B7-087C-CE76DF4F36EE}"/>
              </a:ext>
            </a:extLst>
          </p:cNvPr>
          <p:cNvSpPr txBox="1"/>
          <p:nvPr/>
        </p:nvSpPr>
        <p:spPr>
          <a:xfrm>
            <a:off x="838440" y="1944695"/>
            <a:ext cx="746712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lphaLcParenR"/>
            </a:pPr>
            <a:r>
              <a:rPr lang="pt-PT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Artigo de revisão</a:t>
            </a:r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 de uma publicação que resume, analisa e discute informações já publicadas.</a:t>
            </a:r>
          </a:p>
          <a:p>
            <a:pPr algn="just"/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PT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Artigo original -</a:t>
            </a:r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Parte de uma publicação que apresenta temas ou abordagens original.</a:t>
            </a:r>
          </a:p>
        </p:txBody>
      </p:sp>
      <p:sp>
        <p:nvSpPr>
          <p:cNvPr id="4" name="TextShape 1">
            <a:extLst>
              <a:ext uri="{FF2B5EF4-FFF2-40B4-BE49-F238E27FC236}">
                <a16:creationId xmlns:a16="http://schemas.microsoft.com/office/drawing/2014/main" id="{DD57B81A-585A-4388-E969-10400ECDBEAB}"/>
              </a:ext>
            </a:extLst>
          </p:cNvPr>
          <p:cNvSpPr txBox="1"/>
          <p:nvPr/>
        </p:nvSpPr>
        <p:spPr>
          <a:xfrm>
            <a:off x="1022555" y="265472"/>
            <a:ext cx="7442702" cy="9752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PT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Artigo Técnico </a:t>
            </a:r>
          </a:p>
          <a:p>
            <a:pPr algn="ctr">
              <a:lnSpc>
                <a:spcPct val="100000"/>
              </a:lnSpc>
            </a:pPr>
            <a:r>
              <a:rPr lang="pt-PT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e/ou Cientifico</a:t>
            </a:r>
          </a:p>
        </p:txBody>
      </p:sp>
    </p:spTree>
    <p:extLst>
      <p:ext uri="{BB962C8B-B14F-4D97-AF65-F5344CB8AC3E}">
        <p14:creationId xmlns:p14="http://schemas.microsoft.com/office/powerpoint/2010/main" val="2916360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646E638-95C3-DDB4-1884-38172ED07F8B}"/>
              </a:ext>
            </a:extLst>
          </p:cNvPr>
          <p:cNvSpPr txBox="1"/>
          <p:nvPr/>
        </p:nvSpPr>
        <p:spPr>
          <a:xfrm>
            <a:off x="241115" y="161332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98E8222-E93F-0DCD-30B9-045DC75A9CAB}"/>
              </a:ext>
            </a:extLst>
          </p:cNvPr>
          <p:cNvSpPr txBox="1"/>
          <p:nvPr/>
        </p:nvSpPr>
        <p:spPr>
          <a:xfrm>
            <a:off x="226140" y="1344080"/>
            <a:ext cx="864255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sz="2000" dirty="0"/>
          </a:p>
          <a:p>
            <a:pPr algn="just"/>
            <a:r>
              <a:rPr lang="pt-PT" sz="2000" b="1" dirty="0"/>
              <a:t>Exemplo colocando o nome completo da instituição: 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“pessoa física responsável pela criação do conteúdo intelectual ou artístico de um trabalho” (Associação Brasileira de Normas Técnicas, 2011, p. 2). 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b="1" dirty="0"/>
              <a:t>Exemplo colocando a sigla da instituição: 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“pessoa física responsável pela criação do conteúdo intelectual ou artístico de um trabalho” (ABNT, 2011, p. 2).</a:t>
            </a:r>
          </a:p>
        </p:txBody>
      </p:sp>
    </p:spTree>
    <p:extLst>
      <p:ext uri="{BB962C8B-B14F-4D97-AF65-F5344CB8AC3E}">
        <p14:creationId xmlns:p14="http://schemas.microsoft.com/office/powerpoint/2010/main" val="1031901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B83E82E-4630-539D-FC80-54835C70DECE}"/>
              </a:ext>
            </a:extLst>
          </p:cNvPr>
          <p:cNvSpPr txBox="1"/>
          <p:nvPr/>
        </p:nvSpPr>
        <p:spPr>
          <a:xfrm>
            <a:off x="241115" y="161332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8C6993-2A2D-7C38-CD22-F11A86567119}"/>
              </a:ext>
            </a:extLst>
          </p:cNvPr>
          <p:cNvSpPr txBox="1"/>
          <p:nvPr/>
        </p:nvSpPr>
        <p:spPr>
          <a:xfrm>
            <a:off x="241115" y="1300005"/>
            <a:ext cx="84899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/>
              <a:t>Citação retirada da Internet</a:t>
            </a:r>
          </a:p>
          <a:p>
            <a:endParaRPr lang="pt-PT" sz="2000" b="1" dirty="0"/>
          </a:p>
          <a:p>
            <a:r>
              <a:rPr lang="pt-PT" sz="2000" dirty="0"/>
              <a:t>As citações oriundas da internet seguem as mesmas regras de um documento físico</a:t>
            </a:r>
            <a:r>
              <a:rPr lang="pt-PT" dirty="0"/>
              <a:t>.</a:t>
            </a:r>
            <a:endParaRPr lang="pt-PT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DC453B-6B2E-D6C7-FEC7-0FD97B293BAC}"/>
              </a:ext>
            </a:extLst>
          </p:cNvPr>
          <p:cNvSpPr txBox="1"/>
          <p:nvPr/>
        </p:nvSpPr>
        <p:spPr>
          <a:xfrm>
            <a:off x="201785" y="2965554"/>
            <a:ext cx="85204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000" dirty="0"/>
              <a:t>Para informações retiradas de sites, </a:t>
            </a:r>
            <a:r>
              <a:rPr lang="pt-PT" sz="2000" dirty="0" err="1"/>
              <a:t>Ebooks</a:t>
            </a:r>
            <a:r>
              <a:rPr lang="pt-PT" sz="2000" dirty="0"/>
              <a:t>, </a:t>
            </a:r>
            <a:r>
              <a:rPr lang="pt-PT" sz="2000" dirty="0" err="1"/>
              <a:t>ePubs</a:t>
            </a:r>
            <a:r>
              <a:rPr lang="pt-PT" sz="2000" dirty="0"/>
              <a:t> e outras fontes de informação da internet que não possuam paginação, caso a citação seja direta, após a citação crie uma nota de rodapé e informe que o texto consultado não tem número de página. Se utilizar documentos que não tenham autoria ou responsabilidade a entrada da citação deve ser feita pela primeira palavra do título.</a:t>
            </a:r>
          </a:p>
        </p:txBody>
      </p:sp>
    </p:spTree>
    <p:extLst>
      <p:ext uri="{BB962C8B-B14F-4D97-AF65-F5344CB8AC3E}">
        <p14:creationId xmlns:p14="http://schemas.microsoft.com/office/powerpoint/2010/main" val="3599597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0C1B6F2-C6C6-BF16-1459-0B9A66B22230}"/>
              </a:ext>
            </a:extLst>
          </p:cNvPr>
          <p:cNvSpPr txBox="1"/>
          <p:nvPr/>
        </p:nvSpPr>
        <p:spPr>
          <a:xfrm>
            <a:off x="241115" y="161332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A8E5D5-7747-948C-DA1A-3881284E7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7" y="1587274"/>
            <a:ext cx="8780206" cy="41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61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05B4D5-2170-C2EE-3EB1-133D9423F1A5}"/>
              </a:ext>
            </a:extLst>
          </p:cNvPr>
          <p:cNvSpPr txBox="1"/>
          <p:nvPr/>
        </p:nvSpPr>
        <p:spPr>
          <a:xfrm>
            <a:off x="127819" y="1397675"/>
            <a:ext cx="863371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Exemplo de citação direta longa de texto da internet com autoria e com paginação: </a:t>
            </a:r>
          </a:p>
          <a:p>
            <a:endParaRPr lang="pt-PT" dirty="0"/>
          </a:p>
          <a:p>
            <a:pPr lvl="6" algn="just"/>
            <a:endParaRPr lang="pt-PT" sz="1600" dirty="0"/>
          </a:p>
          <a:p>
            <a:pPr lvl="6" algn="just"/>
            <a:r>
              <a:rPr lang="pt-PT" sz="1600" dirty="0"/>
              <a:t>As Bibliotecas de todo o país foram atingidas pelo impacto resultante do crescimento dos casos do novo coronavírus, assim como o Sistema Integrado de Bibliotecas da UERN, em meados de março de 2020, por normativa oficial de sua Reitoria, resolve fechar as portas como medida de prevenção a disseminação do vírus (Souza </a:t>
            </a:r>
            <a:r>
              <a:rPr lang="pt-PT" sz="1600" dirty="0" err="1"/>
              <a:t>et</a:t>
            </a:r>
            <a:r>
              <a:rPr lang="pt-PT" sz="1600" dirty="0"/>
              <a:t> al., 2022, p. 193).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0A4065-B3F4-E101-1085-6E384A683908}"/>
              </a:ext>
            </a:extLst>
          </p:cNvPr>
          <p:cNvSpPr txBox="1"/>
          <p:nvPr/>
        </p:nvSpPr>
        <p:spPr>
          <a:xfrm>
            <a:off x="241115" y="161332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69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B818A7E-96CF-125D-0663-8A36ADEC7E11}"/>
              </a:ext>
            </a:extLst>
          </p:cNvPr>
          <p:cNvSpPr txBox="1"/>
          <p:nvPr/>
        </p:nvSpPr>
        <p:spPr>
          <a:xfrm>
            <a:off x="241115" y="161332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842BA63-4F1D-AEAC-8C92-72C4405712CC}"/>
              </a:ext>
            </a:extLst>
          </p:cNvPr>
          <p:cNvSpPr txBox="1"/>
          <p:nvPr/>
        </p:nvSpPr>
        <p:spPr>
          <a:xfrm>
            <a:off x="311792" y="1620823"/>
            <a:ext cx="85204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Citação de documentos não publicados </a:t>
            </a:r>
          </a:p>
          <a:p>
            <a:endParaRPr lang="pt-PT" dirty="0"/>
          </a:p>
          <a:p>
            <a:r>
              <a:rPr lang="pt-PT" dirty="0"/>
              <a:t>Tratando-se de documentos não publicados ou não finalizados, inserir a citação acompanhada da expressão “em fase de elaboração”, entre parênteses. Inserir também em nota de rodapé a referência do documento. </a:t>
            </a:r>
          </a:p>
          <a:p>
            <a:endParaRPr lang="pt-PT" dirty="0"/>
          </a:p>
          <a:p>
            <a:r>
              <a:rPr lang="pt-PT" b="1" dirty="0"/>
              <a:t>Exemplo no texto: </a:t>
            </a:r>
          </a:p>
          <a:p>
            <a:endParaRPr lang="pt-PT" dirty="0"/>
          </a:p>
          <a:p>
            <a:r>
              <a:rPr lang="pt-PT" dirty="0"/>
              <a:t>Os poetas selecionados contribuíram para o regionalização e disseminação da poesia no interior do Rio Grande do Norte (em fase de elaboração)¹. </a:t>
            </a:r>
          </a:p>
          <a:p>
            <a:endParaRPr lang="pt-PT" dirty="0"/>
          </a:p>
          <a:p>
            <a:r>
              <a:rPr lang="pt-PT" b="1" dirty="0"/>
              <a:t>Exemplo na nota de rodapé: </a:t>
            </a:r>
          </a:p>
          <a:p>
            <a:endParaRPr lang="pt-PT" dirty="0"/>
          </a:p>
          <a:p>
            <a:r>
              <a:rPr lang="pt-PT" dirty="0"/>
              <a:t>______________________ </a:t>
            </a:r>
          </a:p>
          <a:p>
            <a:r>
              <a:rPr lang="pt-PT" dirty="0"/>
              <a:t>¹ Interiorização da poesia no alto oeste potiguar, de autoria de Fernanda Guedes, a ser editado pela EDUERN, 2022.</a:t>
            </a:r>
          </a:p>
        </p:txBody>
      </p:sp>
    </p:spTree>
    <p:extLst>
      <p:ext uri="{BB962C8B-B14F-4D97-AF65-F5344CB8AC3E}">
        <p14:creationId xmlns:p14="http://schemas.microsoft.com/office/powerpoint/2010/main" val="1742088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BE9B2B8-082F-CE3D-E22B-5B9DEB242683}"/>
              </a:ext>
            </a:extLst>
          </p:cNvPr>
          <p:cNvSpPr txBox="1"/>
          <p:nvPr/>
        </p:nvSpPr>
        <p:spPr>
          <a:xfrm>
            <a:off x="241115" y="161332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C494731-2506-9CDD-8552-98412F6069DC}"/>
              </a:ext>
            </a:extLst>
          </p:cNvPr>
          <p:cNvSpPr txBox="1"/>
          <p:nvPr/>
        </p:nvSpPr>
        <p:spPr>
          <a:xfrm>
            <a:off x="241115" y="1601414"/>
            <a:ext cx="85204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Citação de textos de autores com sobrenomes iguais </a:t>
            </a:r>
          </a:p>
          <a:p>
            <a:endParaRPr lang="pt-PT" dirty="0"/>
          </a:p>
          <a:p>
            <a:r>
              <a:rPr lang="pt-PT" dirty="0"/>
              <a:t>Se consultar diferentes fontes de informação com autores que têm sobrenomes iguais, deve ser acrescentado as iniciais dos prenomes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273D6F3-998B-662C-7C60-C50C030A81E7}"/>
              </a:ext>
            </a:extLst>
          </p:cNvPr>
          <p:cNvSpPr txBox="1"/>
          <p:nvPr/>
        </p:nvSpPr>
        <p:spPr>
          <a:xfrm>
            <a:off x="241116" y="3030988"/>
            <a:ext cx="8135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dirty="0"/>
          </a:p>
          <a:p>
            <a:r>
              <a:rPr lang="pt-PT" dirty="0"/>
              <a:t>“A importância da análise a partir dos acontecimentos é que eles indicam sempre certos “sentidos” e revelam também a </a:t>
            </a:r>
            <a:r>
              <a:rPr lang="pt-PT" dirty="0" err="1"/>
              <a:t>percepção</a:t>
            </a:r>
            <a:r>
              <a:rPr lang="pt-PT" dirty="0"/>
              <a:t> que uma sociedade ou grupo social, ou classe, tem da realidade e de si mesmo” (Souza, H., 2014, p. 10- 11). </a:t>
            </a:r>
          </a:p>
          <a:p>
            <a:endParaRPr lang="pt-PT" dirty="0"/>
          </a:p>
          <a:p>
            <a:r>
              <a:rPr lang="pt-PT" dirty="0"/>
              <a:t>“No Brasil, [...] Alguns estudos realizados em âmbito nacional baseiam-se no salário mínimo, considerando pobres as pessoas que recebem menos que meio salário mínimo mensal” (Souza, J., 2011, p. 4).</a:t>
            </a:r>
          </a:p>
        </p:txBody>
      </p:sp>
    </p:spTree>
    <p:extLst>
      <p:ext uri="{BB962C8B-B14F-4D97-AF65-F5344CB8AC3E}">
        <p14:creationId xmlns:p14="http://schemas.microsoft.com/office/powerpoint/2010/main" val="1508554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62F5D4F-68EA-5F4E-E77B-C6D78F5594A3}"/>
              </a:ext>
            </a:extLst>
          </p:cNvPr>
          <p:cNvSpPr txBox="1"/>
          <p:nvPr/>
        </p:nvSpPr>
        <p:spPr>
          <a:xfrm>
            <a:off x="241115" y="161332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6E4FCC-3FBB-4771-59A0-0C2EE7CED637}"/>
              </a:ext>
            </a:extLst>
          </p:cNvPr>
          <p:cNvSpPr txBox="1"/>
          <p:nvPr/>
        </p:nvSpPr>
        <p:spPr>
          <a:xfrm>
            <a:off x="241114" y="1415448"/>
            <a:ext cx="8520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Caso utilize citações com autores que têm sobrenomes e prenomes iguais, deve ser acrescentado os prenomes por extenso.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D4A085-421B-1084-DF84-2C2BA007D810}"/>
              </a:ext>
            </a:extLst>
          </p:cNvPr>
          <p:cNvSpPr txBox="1"/>
          <p:nvPr/>
        </p:nvSpPr>
        <p:spPr>
          <a:xfrm>
            <a:off x="124979" y="2150832"/>
            <a:ext cx="832093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Exemplos de citações de autores com sobrenomes e prenomes iguais: </a:t>
            </a:r>
          </a:p>
          <a:p>
            <a:endParaRPr lang="pt-PT" dirty="0"/>
          </a:p>
          <a:p>
            <a:pPr lvl="6" algn="just"/>
            <a:r>
              <a:rPr lang="pt-PT" sz="1600" dirty="0"/>
              <a:t>Esses rios também favoreciam as atividades comerciais, que se serviam deles como vias de locomoção. As canoas eram o principal meio para transportar as cargas das caravanas que iam e vinham, ligando as áreas de floresta ao deserto e aos portos do Mediterrâneo, aos quais as mercadorias chegavam em lombo de camelos (Souza, Marina, 2012, p. 17). </a:t>
            </a:r>
          </a:p>
          <a:p>
            <a:endParaRPr lang="pt-PT" sz="1600" dirty="0"/>
          </a:p>
          <a:p>
            <a:pPr lvl="6" algn="just"/>
            <a:r>
              <a:rPr lang="pt-PT" sz="1600" dirty="0"/>
              <a:t>O DC é uma forma e um processo de cooperação social. Sua atualidade e importância têm, nesse processo, algumas raízes que precisam ser compreendidas para que ele seja assumido em sua significação sócio- histórica, assim como em suas relações similares e/ou antagônicas com outros processos de atuação comunitária (Souza, Maria, 1996, p. 21).</a:t>
            </a:r>
          </a:p>
        </p:txBody>
      </p:sp>
    </p:spTree>
    <p:extLst>
      <p:ext uri="{BB962C8B-B14F-4D97-AF65-F5344CB8AC3E}">
        <p14:creationId xmlns:p14="http://schemas.microsoft.com/office/powerpoint/2010/main" val="3525649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4B80BD-D3C2-3E20-B8A4-0EF6B3CA0969}"/>
              </a:ext>
            </a:extLst>
          </p:cNvPr>
          <p:cNvSpPr txBox="1"/>
          <p:nvPr/>
        </p:nvSpPr>
        <p:spPr>
          <a:xfrm>
            <a:off x="241115" y="161332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16F041-69B0-EACA-20C5-B21AFB5D2EC2}"/>
              </a:ext>
            </a:extLst>
          </p:cNvPr>
          <p:cNvSpPr txBox="1"/>
          <p:nvPr/>
        </p:nvSpPr>
        <p:spPr>
          <a:xfrm>
            <a:off x="275303" y="1564628"/>
            <a:ext cx="84655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000" b="1" dirty="0"/>
              <a:t>Citação de E-</a:t>
            </a:r>
            <a:r>
              <a:rPr lang="pt-PT" sz="2000" b="1" dirty="0" err="1"/>
              <a:t>reader</a:t>
            </a:r>
            <a:r>
              <a:rPr lang="pt-PT" sz="2000" b="1" dirty="0"/>
              <a:t> (</a:t>
            </a:r>
            <a:r>
              <a:rPr lang="pt-PT" sz="2000" b="1" dirty="0" err="1"/>
              <a:t>Kindle</a:t>
            </a:r>
            <a:r>
              <a:rPr lang="pt-PT" sz="2000" b="1" dirty="0"/>
              <a:t>, </a:t>
            </a:r>
            <a:r>
              <a:rPr lang="pt-PT" sz="2000" b="1" dirty="0" err="1"/>
              <a:t>kobo</a:t>
            </a:r>
            <a:r>
              <a:rPr lang="pt-PT" sz="2000" b="1" dirty="0"/>
              <a:t>, entre outros)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Para as citações diretas de documentos que não possuem página, mas tem como indicar a localização de acordo com o zoom executado no dispositivo, utilize o termo local e coloque o número correspondente.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68AFADF-CE4F-77B4-57C8-EB3CE7C0A4BD}"/>
              </a:ext>
            </a:extLst>
          </p:cNvPr>
          <p:cNvSpPr txBox="1"/>
          <p:nvPr/>
        </p:nvSpPr>
        <p:spPr>
          <a:xfrm>
            <a:off x="294968" y="3863681"/>
            <a:ext cx="83770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000" b="1" dirty="0"/>
              <a:t>Exemplos de citação direta de E-</a:t>
            </a:r>
            <a:r>
              <a:rPr lang="pt-PT" sz="2000" b="1" dirty="0" err="1"/>
              <a:t>reader</a:t>
            </a:r>
            <a:r>
              <a:rPr lang="pt-PT" sz="2000" b="1" dirty="0"/>
              <a:t>: 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“Na década de 1930, Piaget desenvolve um programa de pesquisa experimental junto aos seus três filhos [...]” (Dongo-</a:t>
            </a:r>
            <a:r>
              <a:rPr lang="pt-PT" sz="2000" dirty="0" err="1"/>
              <a:t>Montoya</a:t>
            </a:r>
            <a:r>
              <a:rPr lang="pt-PT" sz="2000" dirty="0"/>
              <a:t>, 2009, local. 264).</a:t>
            </a:r>
          </a:p>
        </p:txBody>
      </p:sp>
    </p:spTree>
    <p:extLst>
      <p:ext uri="{BB962C8B-B14F-4D97-AF65-F5344CB8AC3E}">
        <p14:creationId xmlns:p14="http://schemas.microsoft.com/office/powerpoint/2010/main" val="32819994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2D341BF-30E5-EC59-6E57-DF421CB33A2D}"/>
              </a:ext>
            </a:extLst>
          </p:cNvPr>
          <p:cNvSpPr txBox="1"/>
          <p:nvPr/>
        </p:nvSpPr>
        <p:spPr>
          <a:xfrm>
            <a:off x="241115" y="161332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3BBC89-0058-866E-EE32-F1B6068C4BE8}"/>
              </a:ext>
            </a:extLst>
          </p:cNvPr>
          <p:cNvSpPr txBox="1"/>
          <p:nvPr/>
        </p:nvSpPr>
        <p:spPr>
          <a:xfrm>
            <a:off x="437535" y="138849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Algumas características de citações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FF82830-3C1C-C7B8-ADB8-EE061FABAA15}"/>
              </a:ext>
            </a:extLst>
          </p:cNvPr>
          <p:cNvSpPr txBox="1"/>
          <p:nvPr/>
        </p:nvSpPr>
        <p:spPr>
          <a:xfrm>
            <a:off x="241115" y="2195037"/>
            <a:ext cx="8432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É possível fazer intercorrências nos textos consultados, desde que seja informado na citação.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8007E70-B3DD-C36C-0E89-2BF9F5C606B6}"/>
              </a:ext>
            </a:extLst>
          </p:cNvPr>
          <p:cNvSpPr txBox="1"/>
          <p:nvPr/>
        </p:nvSpPr>
        <p:spPr>
          <a:xfrm>
            <a:off x="241115" y="3219584"/>
            <a:ext cx="8086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b="1" dirty="0"/>
              <a:t>Supressão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Quando houver necessidade de suprimir alguma parte do texto, utilizar colchetes com reticências: [...], para indicar que foi omitido um trecho da citação.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0099F5E-E029-C0EC-2BFF-556A502E50ED}"/>
              </a:ext>
            </a:extLst>
          </p:cNvPr>
          <p:cNvSpPr txBox="1"/>
          <p:nvPr/>
        </p:nvSpPr>
        <p:spPr>
          <a:xfrm>
            <a:off x="241115" y="4798129"/>
            <a:ext cx="7968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b="1" dirty="0"/>
              <a:t>Exemplo: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Segundo Morais (1995, p. 32) assinala “[...] a presença de concreções de bauxita no Rio </a:t>
            </a:r>
            <a:r>
              <a:rPr lang="pt-PT" dirty="0" err="1"/>
              <a:t>Cricon</a:t>
            </a:r>
            <a:r>
              <a:rPr lang="pt-PT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8653619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EF73073-B342-F86E-1CC7-8323F7D1E36A}"/>
              </a:ext>
            </a:extLst>
          </p:cNvPr>
          <p:cNvSpPr txBox="1"/>
          <p:nvPr/>
        </p:nvSpPr>
        <p:spPr>
          <a:xfrm>
            <a:off x="241113" y="161332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7D6AB6-D324-E634-8F13-AE5BA4B3336C}"/>
              </a:ext>
            </a:extLst>
          </p:cNvPr>
          <p:cNvSpPr txBox="1"/>
          <p:nvPr/>
        </p:nvSpPr>
        <p:spPr>
          <a:xfrm>
            <a:off x="319548" y="1338487"/>
            <a:ext cx="84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Interpolações, acréscimos ou comentários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11D714-9E97-670B-7532-4E5B4D6B6802}"/>
              </a:ext>
            </a:extLst>
          </p:cNvPr>
          <p:cNvSpPr txBox="1"/>
          <p:nvPr/>
        </p:nvSpPr>
        <p:spPr>
          <a:xfrm>
            <a:off x="319547" y="2153716"/>
            <a:ext cx="8441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Para fazer interferências no texto é preciso colocar a parte a ser acrescentada entre colchetes: [ ].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55BF52-02F7-515C-F3C3-52AE9E7EB0E9}"/>
              </a:ext>
            </a:extLst>
          </p:cNvPr>
          <p:cNvSpPr txBox="1"/>
          <p:nvPr/>
        </p:nvSpPr>
        <p:spPr>
          <a:xfrm>
            <a:off x="398207" y="3163047"/>
            <a:ext cx="80182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b="1" dirty="0"/>
              <a:t>Exemplo: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“Na sequência, definem-se os espaçamentos: o Antes e o Depois [ambos devem ficar zerados] referem-se ao espaçamento especial para separar os parágrafos, enquanto Entre linhas indica a distância entre as linhas do mesmo parágrafo” (Severino, 2007, p. 164-165).</a:t>
            </a:r>
          </a:p>
        </p:txBody>
      </p:sp>
    </p:spTree>
    <p:extLst>
      <p:ext uri="{BB962C8B-B14F-4D97-AF65-F5344CB8AC3E}">
        <p14:creationId xmlns:p14="http://schemas.microsoft.com/office/powerpoint/2010/main" val="15198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673672" y="422578"/>
            <a:ext cx="7467120" cy="8476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3000" b="1" strike="noStrike" cap="small" spc="-1" dirty="0">
                <a:solidFill>
                  <a:srgbClr val="69676D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
</a:t>
            </a:r>
            <a:r>
              <a:rPr lang="pt-BR" sz="3000" b="1" strike="noStrike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strutura do artigo Científico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628560" y="1492823"/>
            <a:ext cx="7886520" cy="1355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 estrutura de um artigo é constituída de elementos </a:t>
            </a:r>
            <a:r>
              <a:rPr lang="pt-BR" sz="2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Pré-textuais</a:t>
            </a:r>
            <a:r>
              <a:rPr lang="pt-BR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pt-BR" sz="2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Textuais</a:t>
            </a:r>
            <a:r>
              <a:rPr lang="pt-BR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e </a:t>
            </a:r>
            <a:r>
              <a:rPr lang="pt-BR" sz="2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Pós-textuais</a:t>
            </a:r>
            <a:r>
              <a:rPr lang="pt-BR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pt-BR" sz="25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Rolagem: Vertical 5">
            <a:extLst>
              <a:ext uri="{FF2B5EF4-FFF2-40B4-BE49-F238E27FC236}">
                <a16:creationId xmlns:a16="http://schemas.microsoft.com/office/drawing/2014/main" id="{A1BCA816-DBAD-4D04-8622-E7A48E83B651}"/>
              </a:ext>
            </a:extLst>
          </p:cNvPr>
          <p:cNvSpPr/>
          <p:nvPr/>
        </p:nvSpPr>
        <p:spPr>
          <a:xfrm>
            <a:off x="6584843" y="2126667"/>
            <a:ext cx="2400933" cy="4021864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Ao enviar artigos para publicações, os autores deverão consultar as regras do periódico para adequar seu texto à proposta editorial.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06D9A9D-77CC-2E5A-EB4B-F167DDA39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3" y="2289580"/>
            <a:ext cx="6278706" cy="3629439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D5FE245-570B-2FC5-47F2-E11B260A1F9D}"/>
              </a:ext>
            </a:extLst>
          </p:cNvPr>
          <p:cNvSpPr txBox="1"/>
          <p:nvPr/>
        </p:nvSpPr>
        <p:spPr>
          <a:xfrm>
            <a:off x="241112" y="161332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411C70-5D3C-035B-15DA-D4ED57B42AB4}"/>
              </a:ext>
            </a:extLst>
          </p:cNvPr>
          <p:cNvSpPr txBox="1"/>
          <p:nvPr/>
        </p:nvSpPr>
        <p:spPr>
          <a:xfrm>
            <a:off x="241113" y="150648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Ênfase ou destaque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D0167C0-7231-97F7-2AD8-E5E867C14A12}"/>
              </a:ext>
            </a:extLst>
          </p:cNvPr>
          <p:cNvSpPr txBox="1"/>
          <p:nvPr/>
        </p:nvSpPr>
        <p:spPr>
          <a:xfrm>
            <a:off x="241113" y="2228671"/>
            <a:ext cx="8520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/>
              <a:t>Se optar por fazer destaque no texto citado, utilize negrito, colocando a expressão grifo nosso, mas se o texto citado já tiver destaque no original, acrescente o termo grifo do autor.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EF84E7-8687-47BB-AA93-7B4FF4FA2040}"/>
              </a:ext>
            </a:extLst>
          </p:cNvPr>
          <p:cNvSpPr txBox="1"/>
          <p:nvPr/>
        </p:nvSpPr>
        <p:spPr>
          <a:xfrm>
            <a:off x="241112" y="3382834"/>
            <a:ext cx="8520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ATENÇÃO: Utilizar o destaque em itálico para palavras estrangeiras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FF99410-C59C-BAE0-2510-4DAA6DDEBDD8}"/>
              </a:ext>
            </a:extLst>
          </p:cNvPr>
          <p:cNvSpPr txBox="1"/>
          <p:nvPr/>
        </p:nvSpPr>
        <p:spPr>
          <a:xfrm>
            <a:off x="241112" y="3903010"/>
            <a:ext cx="84506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b="1" dirty="0"/>
              <a:t>Exemplo: </a:t>
            </a:r>
          </a:p>
          <a:p>
            <a:pPr algn="just"/>
            <a:endParaRPr lang="pt-PT" dirty="0"/>
          </a:p>
          <a:p>
            <a:pPr lvl="7" algn="just"/>
            <a:r>
              <a:rPr lang="pt-PT" dirty="0"/>
              <a:t>“</a:t>
            </a:r>
            <a:r>
              <a:rPr lang="pt-PT" b="1" dirty="0"/>
              <a:t>Avaliação dos Cursos de Graduação: </a:t>
            </a:r>
            <a:r>
              <a:rPr lang="pt-PT" dirty="0"/>
              <a:t>é um procedimento utilizado pelo MEC para o reconhecimento ou renovação de reconhecimento dos cursos de graduação representando uma medida necessária para a emissão de diplomas” (Severino, 2007, p. 255, grifo do autor).</a:t>
            </a:r>
          </a:p>
        </p:txBody>
      </p:sp>
    </p:spTree>
    <p:extLst>
      <p:ext uri="{BB962C8B-B14F-4D97-AF65-F5344CB8AC3E}">
        <p14:creationId xmlns:p14="http://schemas.microsoft.com/office/powerpoint/2010/main" val="30471662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1FFC4AD-ED80-99BB-452D-0962D47FB84A}"/>
              </a:ext>
            </a:extLst>
          </p:cNvPr>
          <p:cNvSpPr txBox="1"/>
          <p:nvPr/>
        </p:nvSpPr>
        <p:spPr>
          <a:xfrm>
            <a:off x="241113" y="161332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B8841-69D7-3D5C-F04A-FAEAF498E34F}"/>
              </a:ext>
            </a:extLst>
          </p:cNvPr>
          <p:cNvSpPr txBox="1"/>
          <p:nvPr/>
        </p:nvSpPr>
        <p:spPr>
          <a:xfrm>
            <a:off x="241113" y="150648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Ênfase ou destaque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14C9C3-483F-E5CE-097D-29B68CB5B07D}"/>
              </a:ext>
            </a:extLst>
          </p:cNvPr>
          <p:cNvSpPr txBox="1"/>
          <p:nvPr/>
        </p:nvSpPr>
        <p:spPr>
          <a:xfrm>
            <a:off x="319548" y="21283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Exemplo: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8BD297-664A-C150-9950-71D05A00EF20}"/>
              </a:ext>
            </a:extLst>
          </p:cNvPr>
          <p:cNvSpPr txBox="1"/>
          <p:nvPr/>
        </p:nvSpPr>
        <p:spPr>
          <a:xfrm>
            <a:off x="3682181" y="3062721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600" b="1" dirty="0"/>
              <a:t>A biblioteca</a:t>
            </a:r>
            <a:r>
              <a:rPr lang="pt-PT" sz="1600" dirty="0"/>
              <a:t>, etimologicamente, significa depósito de livros. O que atualmente está longe de ser apenas a sua composição, mas sim como o </a:t>
            </a:r>
            <a:r>
              <a:rPr lang="pt-PT" sz="1600" b="1" dirty="0"/>
              <a:t>ambiente que comporta a compilação de dados, informações e conhecimento, armazenados em meio físico, digital ou virtual</a:t>
            </a:r>
            <a:r>
              <a:rPr lang="pt-PT" sz="1600" dirty="0"/>
              <a:t> (Souza </a:t>
            </a:r>
            <a:r>
              <a:rPr lang="pt-PT" sz="1600" dirty="0" err="1"/>
              <a:t>et</a:t>
            </a:r>
            <a:r>
              <a:rPr lang="pt-PT" sz="1600" dirty="0"/>
              <a:t> al., 2022, p. 194, grifo nosso).</a:t>
            </a:r>
          </a:p>
        </p:txBody>
      </p:sp>
    </p:spTree>
    <p:extLst>
      <p:ext uri="{BB962C8B-B14F-4D97-AF65-F5344CB8AC3E}">
        <p14:creationId xmlns:p14="http://schemas.microsoft.com/office/powerpoint/2010/main" val="1900923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25E1F7A-FA9A-C360-543D-27DB599A8F8A}"/>
              </a:ext>
            </a:extLst>
          </p:cNvPr>
          <p:cNvSpPr txBox="1"/>
          <p:nvPr/>
        </p:nvSpPr>
        <p:spPr>
          <a:xfrm>
            <a:off x="241112" y="161332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0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10520/2023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D2CEA0-1118-E2CB-7C05-A51B556F582F}"/>
              </a:ext>
            </a:extLst>
          </p:cNvPr>
          <p:cNvSpPr txBox="1"/>
          <p:nvPr/>
        </p:nvSpPr>
        <p:spPr>
          <a:xfrm>
            <a:off x="241112" y="1457321"/>
            <a:ext cx="4896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Tradução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D70BF13-9AFC-C518-EEE1-B001563F8892}"/>
              </a:ext>
            </a:extLst>
          </p:cNvPr>
          <p:cNvSpPr txBox="1"/>
          <p:nvPr/>
        </p:nvSpPr>
        <p:spPr>
          <a:xfrm>
            <a:off x="241113" y="1951672"/>
            <a:ext cx="8520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Quando consultar um texto em língua estrangeira e optar por fazer a tradução é preciso informar que a citação foi traduzida utilizando a expressão: tradução nossa, entre parênteses.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4A6130-1C4E-3EFB-DEA1-7D0A16DA28DF}"/>
              </a:ext>
            </a:extLst>
          </p:cNvPr>
          <p:cNvSpPr txBox="1"/>
          <p:nvPr/>
        </p:nvSpPr>
        <p:spPr>
          <a:xfrm>
            <a:off x="241112" y="3164742"/>
            <a:ext cx="83719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Exemplo: </a:t>
            </a:r>
          </a:p>
          <a:p>
            <a:endParaRPr lang="pt-PT" dirty="0"/>
          </a:p>
          <a:p>
            <a:pPr algn="just"/>
            <a:r>
              <a:rPr lang="pt-PT" dirty="0"/>
              <a:t>“Ao fazê-lo pode estar envolto em culpa, perversão, ódio de si mesmo [...] pode julgar-se pecador e identificar-se com seu pecado” (</a:t>
            </a:r>
            <a:r>
              <a:rPr lang="pt-PT" dirty="0" err="1"/>
              <a:t>Rahner</a:t>
            </a:r>
            <a:r>
              <a:rPr lang="pt-PT" dirty="0"/>
              <a:t>, 1962, v. 4, p. 463, tradução nossa).</a:t>
            </a:r>
          </a:p>
        </p:txBody>
      </p:sp>
    </p:spTree>
    <p:extLst>
      <p:ext uri="{BB962C8B-B14F-4D97-AF65-F5344CB8AC3E}">
        <p14:creationId xmlns:p14="http://schemas.microsoft.com/office/powerpoint/2010/main" val="19385259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4DBEC39-34E7-97FB-AB83-B1BBE55D56FD}"/>
              </a:ext>
            </a:extLst>
          </p:cNvPr>
          <p:cNvSpPr txBox="1"/>
          <p:nvPr/>
        </p:nvSpPr>
        <p:spPr>
          <a:xfrm>
            <a:off x="241111" y="161332"/>
            <a:ext cx="8520415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Sistema de chamada</a:t>
            </a:r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2C4723-A8A8-6BB9-EB60-5678A8EF8CD8}"/>
              </a:ext>
            </a:extLst>
          </p:cNvPr>
          <p:cNvSpPr txBox="1"/>
          <p:nvPr/>
        </p:nvSpPr>
        <p:spPr>
          <a:xfrm>
            <a:off x="241112" y="1122177"/>
            <a:ext cx="8520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Há dois tipos de sistemas de chamada, autor-data e numérico.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90D24DF-2B9A-B517-53E5-E55773D15207}"/>
              </a:ext>
            </a:extLst>
          </p:cNvPr>
          <p:cNvSpPr txBox="1"/>
          <p:nvPr/>
        </p:nvSpPr>
        <p:spPr>
          <a:xfrm>
            <a:off x="241112" y="17902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Sistema autor-data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A28ABB-A14E-30CD-B3B4-2B5B07133811}"/>
              </a:ext>
            </a:extLst>
          </p:cNvPr>
          <p:cNvSpPr txBox="1"/>
          <p:nvPr/>
        </p:nvSpPr>
        <p:spPr>
          <a:xfrm>
            <a:off x="241112" y="2388842"/>
            <a:ext cx="8440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A citação da fonte é feita pela indicação do autor ou pela entidade responsável, seguido da data de publicação e em caso de citação direta, da página do texto.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BAA89A9-6204-4CA9-1BEE-6D9491EE9363}"/>
              </a:ext>
            </a:extLst>
          </p:cNvPr>
          <p:cNvSpPr txBox="1"/>
          <p:nvPr/>
        </p:nvSpPr>
        <p:spPr>
          <a:xfrm>
            <a:off x="241112" y="335285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Exemplo:</a:t>
            </a:r>
            <a:r>
              <a:rPr lang="pt-PT" dirty="0"/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B392A85-7F02-7BD2-7AF9-351A0D845CAC}"/>
              </a:ext>
            </a:extLst>
          </p:cNvPr>
          <p:cNvSpPr txBox="1"/>
          <p:nvPr/>
        </p:nvSpPr>
        <p:spPr>
          <a:xfrm>
            <a:off x="241111" y="3878827"/>
            <a:ext cx="8194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Segundo Morais (1995, p. 32) assinala “[...] a presença de concreções de bauxita no Rio </a:t>
            </a:r>
            <a:r>
              <a:rPr lang="pt-PT" dirty="0" err="1"/>
              <a:t>Cricon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6953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3BC43DF-D323-2451-4133-C48E61882384}"/>
              </a:ext>
            </a:extLst>
          </p:cNvPr>
          <p:cNvSpPr txBox="1"/>
          <p:nvPr/>
        </p:nvSpPr>
        <p:spPr>
          <a:xfrm>
            <a:off x="241111" y="161332"/>
            <a:ext cx="8520415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Sistema de chamada</a:t>
            </a:r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B13C7A-B8D0-851A-420F-D89DF307571B}"/>
              </a:ext>
            </a:extLst>
          </p:cNvPr>
          <p:cNvSpPr txBox="1"/>
          <p:nvPr/>
        </p:nvSpPr>
        <p:spPr>
          <a:xfrm>
            <a:off x="241110" y="1408159"/>
            <a:ext cx="8520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Sistema numérico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032267D-8A4F-CF40-1455-928B02538575}"/>
              </a:ext>
            </a:extLst>
          </p:cNvPr>
          <p:cNvSpPr txBox="1"/>
          <p:nvPr/>
        </p:nvSpPr>
        <p:spPr>
          <a:xfrm>
            <a:off x="319547" y="1883159"/>
            <a:ext cx="84419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/>
              <a:t>A indicação da fonte é feita por uma numeração única e consecutiva, em algarismos arábicos, remetendo à lista de referência ao final do trabalho, na mesma ordem em que aparecem no texto.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A indicação da numeração pode ser feita entre parênteses, alinhada ao texto, ou situada pouco acima da linha do texto, em expoente, após a pontuação que fecha a citação.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8C0EE18-B068-14D4-08BB-992510FF3898}"/>
              </a:ext>
            </a:extLst>
          </p:cNvPr>
          <p:cNvSpPr txBox="1"/>
          <p:nvPr/>
        </p:nvSpPr>
        <p:spPr>
          <a:xfrm>
            <a:off x="447366" y="338935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b="1" dirty="0"/>
          </a:p>
          <a:p>
            <a:r>
              <a:rPr lang="pt-PT" b="1" dirty="0"/>
              <a:t>Exemplo: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FB31CA7-A0E0-7C62-EB2A-EBFE02E4C259}"/>
              </a:ext>
            </a:extLst>
          </p:cNvPr>
          <p:cNvSpPr txBox="1"/>
          <p:nvPr/>
        </p:nvSpPr>
        <p:spPr>
          <a:xfrm>
            <a:off x="231278" y="4161189"/>
            <a:ext cx="82342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Conforme Barbosa “Tudo é viver, previvendo” (12, p. 34) </a:t>
            </a:r>
          </a:p>
          <a:p>
            <a:endParaRPr lang="pt-PT" dirty="0"/>
          </a:p>
          <a:p>
            <a:r>
              <a:rPr lang="pt-PT" dirty="0"/>
              <a:t>Conforme Barbosa “Tudo é viver, previvendo” ¹² , p. 34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55405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2DFCE9F-B94F-432B-B4E2-6DA507228DCD}"/>
              </a:ext>
            </a:extLst>
          </p:cNvPr>
          <p:cNvSpPr txBox="1"/>
          <p:nvPr/>
        </p:nvSpPr>
        <p:spPr>
          <a:xfrm>
            <a:off x="206477" y="2138797"/>
            <a:ext cx="85204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Em nota de rodapé:</a:t>
            </a:r>
          </a:p>
          <a:p>
            <a:endParaRPr lang="pt-PT" dirty="0"/>
          </a:p>
          <a:p>
            <a:r>
              <a:rPr lang="pt-PT" dirty="0"/>
              <a:t> ______________________ </a:t>
            </a:r>
          </a:p>
          <a:p>
            <a:r>
              <a:rPr lang="pt-PT" dirty="0"/>
              <a:t>¹² BARBOSA, Rui. </a:t>
            </a:r>
            <a:r>
              <a:rPr lang="pt-PT" b="1" dirty="0"/>
              <a:t>O dever do advogado</a:t>
            </a:r>
            <a:r>
              <a:rPr lang="pt-PT" dirty="0"/>
              <a:t>. São Paulo: ABL, 1999. </a:t>
            </a:r>
          </a:p>
          <a:p>
            <a:endParaRPr lang="pt-PT" b="1" dirty="0"/>
          </a:p>
          <a:p>
            <a:r>
              <a:rPr lang="pt-PT" b="1" dirty="0"/>
              <a:t>Na lista de referências: </a:t>
            </a:r>
          </a:p>
          <a:p>
            <a:endParaRPr lang="pt-PT" dirty="0"/>
          </a:p>
          <a:p>
            <a:pPr algn="just"/>
            <a:r>
              <a:rPr lang="pt-PT" dirty="0"/>
              <a:t>¹² BARBOSA, Rui. </a:t>
            </a:r>
            <a:r>
              <a:rPr lang="pt-PT" b="1" dirty="0"/>
              <a:t>O dever do advogado. </a:t>
            </a:r>
            <a:r>
              <a:rPr lang="pt-PT" dirty="0"/>
              <a:t>São Paulo: ABL, 1999. 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Ressalta-se que nos trabalhos acadêmicos da UERN o sistema autor-data é o utilizado para as citações no texto. E o sistema numérico é utilizado para as notas de rodapé.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23D2099-ED0B-5D8B-1FDF-329CC0030DA1}"/>
              </a:ext>
            </a:extLst>
          </p:cNvPr>
          <p:cNvSpPr txBox="1"/>
          <p:nvPr/>
        </p:nvSpPr>
        <p:spPr>
          <a:xfrm>
            <a:off x="241111" y="161332"/>
            <a:ext cx="8520415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Sistema de chamada</a:t>
            </a:r>
            <a:endParaRPr lang="pt-BR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918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638025C-8A08-4AD3-BE35-192CC8A07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1" y="1364761"/>
            <a:ext cx="7031865" cy="453772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1072389-1879-4E0E-9E88-BDF5ED007F07}"/>
              </a:ext>
            </a:extLst>
          </p:cNvPr>
          <p:cNvSpPr txBox="1"/>
          <p:nvPr/>
        </p:nvSpPr>
        <p:spPr>
          <a:xfrm>
            <a:off x="388600" y="117521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Exemplo - Sistema numérico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693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FB62E8E-CC94-4F8B-A916-D67DF98CFDF6}"/>
              </a:ext>
            </a:extLst>
          </p:cNvPr>
          <p:cNvSpPr/>
          <p:nvPr/>
        </p:nvSpPr>
        <p:spPr>
          <a:xfrm>
            <a:off x="486923" y="1786308"/>
            <a:ext cx="852041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Parte final do artigo, na qual se apresentam as considerações correspondentes aos objetivos e/ou hipóteses.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FC0D22-DFEA-4A30-9BC5-7BCBDA8DE682}"/>
              </a:ext>
            </a:extLst>
          </p:cNvPr>
          <p:cNvSpPr txBox="1"/>
          <p:nvPr/>
        </p:nvSpPr>
        <p:spPr>
          <a:xfrm>
            <a:off x="388600" y="117521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Considerações finais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924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C1C1B5B-C92F-4759-B701-DE832739035C}"/>
              </a:ext>
            </a:extLst>
          </p:cNvPr>
          <p:cNvSpPr/>
          <p:nvPr/>
        </p:nvSpPr>
        <p:spPr>
          <a:xfrm>
            <a:off x="528797" y="1025462"/>
            <a:ext cx="80864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Referências</a:t>
            </a:r>
          </a:p>
          <a:p>
            <a:r>
              <a:rPr lang="pt-BR" sz="17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Devem ser conforme a </a:t>
            </a:r>
            <a:r>
              <a:rPr lang="pt-BR" sz="1700" b="1" u="sn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ABNT NBR 6023</a:t>
            </a:r>
            <a:r>
              <a:rPr lang="pt-BR" sz="1700" u="sn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pt-BR" sz="1700" b="1" u="sng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pt-BR" sz="17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pt-BR" sz="17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Glossário</a:t>
            </a:r>
          </a:p>
          <a:p>
            <a:r>
              <a:rPr lang="pt-BR" sz="17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Lista em ordem alfabética de palavras ou expressões técnicas de uso restrito ou de sentido obscuro, utilizadas no texto, acompanhadas das respectivas definições </a:t>
            </a:r>
          </a:p>
          <a:p>
            <a:endParaRPr lang="pt-BR" sz="17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pt-BR" sz="17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Apêndice</a:t>
            </a:r>
          </a:p>
          <a:p>
            <a:pPr algn="just"/>
            <a:r>
              <a:rPr lang="pt-BR" sz="17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Texto ou documento elaborado pelo autor, a fim de complementar sua argumentação, sem prejuízo da unidade nuclear do trabalho </a:t>
            </a:r>
          </a:p>
          <a:p>
            <a:pPr algn="just"/>
            <a:endParaRPr lang="pt-BR" sz="17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7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Anexo</a:t>
            </a:r>
          </a:p>
          <a:p>
            <a:pPr algn="just"/>
            <a:r>
              <a:rPr lang="pt-BR" sz="17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Texto ou documento não elaborado pelo autor, que serve de fundamentação, comprovação e/ou ilustração </a:t>
            </a:r>
          </a:p>
          <a:p>
            <a:pPr algn="just"/>
            <a:endParaRPr lang="pt-BR" sz="17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7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Agradecimentos</a:t>
            </a:r>
          </a:p>
          <a:p>
            <a:pPr algn="just"/>
            <a:r>
              <a:rPr lang="pt-BR" sz="17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Texto sucinto aprovado pelo periódico em que será publicado.</a:t>
            </a:r>
          </a:p>
          <a:p>
            <a:pPr algn="just"/>
            <a:endParaRPr lang="pt-BR" sz="17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515EB64-9C5D-44C8-A54C-A4B4B19EFEE1}"/>
              </a:ext>
            </a:extLst>
          </p:cNvPr>
          <p:cNvSpPr txBox="1"/>
          <p:nvPr/>
        </p:nvSpPr>
        <p:spPr>
          <a:xfrm>
            <a:off x="388600" y="117521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Elementos pós-textuais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7860D4D-61D4-4AE9-A501-39B415043399}"/>
              </a:ext>
            </a:extLst>
          </p:cNvPr>
          <p:cNvSpPr txBox="1"/>
          <p:nvPr/>
        </p:nvSpPr>
        <p:spPr>
          <a:xfrm>
            <a:off x="979996" y="224174"/>
            <a:ext cx="6831887" cy="7040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5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Exemplos- Elementos pós-textuais</a:t>
            </a:r>
          </a:p>
          <a:p>
            <a:pPr algn="ctr"/>
            <a:endParaRPr lang="pt-BR" sz="1725" dirty="0">
              <a:solidFill>
                <a:srgbClr val="C0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B2979D-9911-4739-8844-47E97AB2C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930" y="1085503"/>
            <a:ext cx="5165766" cy="50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4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DCE1C11-5294-4E2F-98E8-95A2EF8CB538}"/>
              </a:ext>
            </a:extLst>
          </p:cNvPr>
          <p:cNvSpPr txBox="1"/>
          <p:nvPr/>
        </p:nvSpPr>
        <p:spPr>
          <a:xfrm>
            <a:off x="538492" y="794084"/>
            <a:ext cx="8289759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Elementos </a:t>
            </a:r>
            <a:r>
              <a:rPr lang="pt-BR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Pré</a:t>
            </a:r>
            <a:r>
              <a:rPr lang="pt-B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-Textuais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AD7C316-550A-45CF-A85A-0A3A5EC8B814}"/>
              </a:ext>
            </a:extLst>
          </p:cNvPr>
          <p:cNvSpPr/>
          <p:nvPr/>
        </p:nvSpPr>
        <p:spPr>
          <a:xfrm>
            <a:off x="490366" y="1905506"/>
            <a:ext cx="838601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 </a:t>
            </a:r>
            <a:r>
              <a:rPr lang="pt-BR" sz="23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título</a:t>
            </a:r>
            <a:r>
              <a:rPr lang="pt-BR" sz="23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do artigo e o subtítulo (se houver) devem figurar na página de abertura do artigo, diferenciados tipograficamente ou separados por dois-pontos (:) e no idioma do texto.</a:t>
            </a:r>
          </a:p>
          <a:p>
            <a:pPr algn="just"/>
            <a:r>
              <a:rPr lang="pt-BR" sz="23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Autor</a:t>
            </a:r>
          </a:p>
          <a:p>
            <a:pPr algn="just"/>
            <a:r>
              <a:rPr lang="pt-PT" sz="23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 nome do autor deve ser inserido de forma direta: prenome (abreviado ou não) e sobrenome. Para mais de um autor, os nomes podem ser grafados na mesma linha, separados por vírgula, ou em linhas distintas. </a:t>
            </a:r>
          </a:p>
          <a:p>
            <a:pPr algn="just"/>
            <a:r>
              <a:rPr lang="pt-BR" sz="23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Resumo</a:t>
            </a:r>
          </a:p>
          <a:p>
            <a:pPr algn="just"/>
            <a:r>
              <a:rPr lang="pt-BR" sz="23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Deve ser elaborado conforme a </a:t>
            </a:r>
            <a:r>
              <a:rPr lang="pt-BR" sz="2300" b="1" u="sn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ABNT NBR 6028</a:t>
            </a:r>
            <a:r>
              <a:rPr lang="pt-BR" sz="2300" u="sn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pt-BR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5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4BEE3ED-D2D7-4F60-8EE2-A2DAB905E5DE}"/>
              </a:ext>
            </a:extLst>
          </p:cNvPr>
          <p:cNvSpPr/>
          <p:nvPr/>
        </p:nvSpPr>
        <p:spPr>
          <a:xfrm>
            <a:off x="490366" y="3617366"/>
            <a:ext cx="8073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353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DB0625-767D-4BB2-95B6-10A4C2AF3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59" y="1171977"/>
            <a:ext cx="4700788" cy="402506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D30B7D3-35BD-4817-AC9E-0B64924D1586}"/>
              </a:ext>
            </a:extLst>
          </p:cNvPr>
          <p:cNvSpPr/>
          <p:nvPr/>
        </p:nvSpPr>
        <p:spPr>
          <a:xfrm>
            <a:off x="2099256" y="5279218"/>
            <a:ext cx="44560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50" dirty="0">
                <a:latin typeface="Verdana" panose="020B0604030504040204" pitchFamily="34" charset="0"/>
                <a:ea typeface="Verdana" panose="020B0604030504040204" pitchFamily="34" charset="0"/>
              </a:rPr>
              <a:t>Fonte: http://www.biblioteca.ufc.br/servicos-e-produtos/normalizacao-de-trabalhos-academicos</a:t>
            </a:r>
            <a:endParaRPr lang="pt-BR" sz="75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7D18B1B-8336-431C-95A0-DAC1A9FE0363}"/>
              </a:ext>
            </a:extLst>
          </p:cNvPr>
          <p:cNvSpPr txBox="1"/>
          <p:nvPr/>
        </p:nvSpPr>
        <p:spPr>
          <a:xfrm>
            <a:off x="979996" y="224174"/>
            <a:ext cx="6831887" cy="7040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5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Exemplos- Elementos pós-textuais</a:t>
            </a:r>
          </a:p>
          <a:p>
            <a:pPr algn="ctr"/>
            <a:endParaRPr lang="pt-BR" sz="1725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115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EABFFAF-40EF-4EDF-8BB3-F06B02FCD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328" y="1215222"/>
            <a:ext cx="3532863" cy="393232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38380F1-2F2E-4313-BD13-91FA55E59266}"/>
              </a:ext>
            </a:extLst>
          </p:cNvPr>
          <p:cNvSpPr/>
          <p:nvPr/>
        </p:nvSpPr>
        <p:spPr>
          <a:xfrm>
            <a:off x="2442328" y="5319613"/>
            <a:ext cx="390722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50" dirty="0">
                <a:latin typeface="Verdana" panose="020B0604030504040204" pitchFamily="34" charset="0"/>
                <a:ea typeface="Verdana" panose="020B0604030504040204" pitchFamily="34" charset="0"/>
              </a:rPr>
              <a:t>Fonte: http://www.biblioteca.ufc.br/servicos-e-produtos/normalizacao-de-trabalhos-academicos</a:t>
            </a:r>
            <a:endParaRPr lang="pt-BR" sz="75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3137848-AECF-4CF4-8F52-24870A2B3ED3}"/>
              </a:ext>
            </a:extLst>
          </p:cNvPr>
          <p:cNvSpPr txBox="1"/>
          <p:nvPr/>
        </p:nvSpPr>
        <p:spPr>
          <a:xfrm>
            <a:off x="979996" y="224174"/>
            <a:ext cx="6831887" cy="7040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5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Exemplos- Elementos pós-textuais</a:t>
            </a:r>
          </a:p>
          <a:p>
            <a:pPr algn="ctr"/>
            <a:endParaRPr lang="pt-BR" sz="1725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051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4"/>
          <p:cNvSpPr txBox="1"/>
          <p:nvPr/>
        </p:nvSpPr>
        <p:spPr>
          <a:xfrm>
            <a:off x="317539" y="3521751"/>
            <a:ext cx="8364828" cy="134713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marL="343260" indent="-342900" algn="just">
              <a:lnSpc>
                <a:spcPct val="100000"/>
              </a:lnSpc>
              <a:buSzPct val="70000"/>
              <a:buFont typeface="Arial" panose="020B0604020202020204" pitchFamily="34" charset="0"/>
              <a:buChar char="•"/>
            </a:pPr>
            <a:endParaRPr lang="pt-BR" sz="2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260" indent="-342900" algn="just">
              <a:lnSpc>
                <a:spcPct val="100000"/>
              </a:lnSpc>
              <a:buSzPct val="70000"/>
              <a:buFont typeface="Arial" panose="020B0604020202020204" pitchFamily="34" charset="0"/>
              <a:buChar char="•"/>
            </a:pPr>
            <a:r>
              <a:rPr lang="pt-BR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As folhas devem apresentar margem </a:t>
            </a:r>
            <a:r>
              <a:rPr lang="pt-BR" sz="2300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esquerda</a:t>
            </a:r>
            <a:r>
              <a:rPr lang="pt-BR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sz="23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pt-BR" sz="2300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superior </a:t>
            </a:r>
            <a:r>
              <a:rPr lang="pt-BR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 </a:t>
            </a:r>
            <a:r>
              <a:rPr lang="pt-BR" sz="2300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3cm</a:t>
            </a:r>
            <a:r>
              <a:rPr lang="pt-BR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e </a:t>
            </a:r>
            <a:r>
              <a:rPr lang="pt-BR" sz="23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direita</a:t>
            </a:r>
            <a:r>
              <a:rPr lang="pt-BR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e </a:t>
            </a:r>
            <a:r>
              <a:rPr lang="pt-BR" sz="23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inferior</a:t>
            </a:r>
            <a:r>
              <a:rPr lang="pt-BR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pt-BR" sz="23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2cm</a:t>
            </a:r>
            <a:r>
              <a:rPr lang="pt-BR" sz="2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pt-BR" sz="2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260" indent="-342900" algn="just">
              <a:lnSpc>
                <a:spcPct val="100000"/>
              </a:lnSpc>
              <a:buSzPct val="70000"/>
              <a:buFont typeface="Arial" panose="020B0604020202020204" pitchFamily="34" charset="0"/>
              <a:buChar char="•"/>
            </a:pP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43260" indent="-342900" algn="just">
              <a:lnSpc>
                <a:spcPct val="100000"/>
              </a:lnSpc>
              <a:buSzPct val="70000"/>
              <a:buFont typeface="Arial" panose="020B0604020202020204" pitchFamily="34" charset="0"/>
              <a:buChar char="•"/>
            </a:pP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72880" indent="-272520" algn="just">
              <a:lnSpc>
                <a:spcPct val="100000"/>
              </a:lnSpc>
              <a:buClr>
                <a:srgbClr val="CEB966"/>
              </a:buClr>
              <a:buSzPct val="70000"/>
              <a:buFont typeface="Tahoma"/>
              <a:buChar char="•"/>
            </a:pP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72880" indent="-272520" algn="just">
              <a:lnSpc>
                <a:spcPct val="100000"/>
              </a:lnSpc>
              <a:buClr>
                <a:srgbClr val="CEB966"/>
              </a:buClr>
              <a:buSzPct val="70000"/>
              <a:buFont typeface="Tahoma"/>
              <a:buChar char="•"/>
            </a:pP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469F2CA-5ACA-4EE0-9ADA-00ECCB49E9AC}"/>
              </a:ext>
            </a:extLst>
          </p:cNvPr>
          <p:cNvSpPr/>
          <p:nvPr/>
        </p:nvSpPr>
        <p:spPr>
          <a:xfrm>
            <a:off x="244279" y="1489271"/>
            <a:ext cx="828220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800" algn="just">
              <a:lnSpc>
                <a:spcPct val="100000"/>
              </a:lnSpc>
              <a:buSzPct val="70000"/>
            </a:pPr>
            <a:r>
              <a:rPr lang="pt-PT" sz="2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Formato</a:t>
            </a:r>
          </a:p>
          <a:p>
            <a:pPr marL="377550" indent="-285750" algn="just">
              <a:lnSpc>
                <a:spcPct val="100000"/>
              </a:lnSpc>
              <a:buSzPct val="70000"/>
              <a:buFont typeface="Arial" panose="020B0604020202020204" pitchFamily="34" charset="0"/>
              <a:buChar char="•"/>
            </a:pPr>
            <a:endParaRPr lang="pt-P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77550" indent="-285750" algn="just">
              <a:lnSpc>
                <a:spcPct val="100000"/>
              </a:lnSpc>
              <a:buSzPct val="70000"/>
              <a:buFont typeface="Arial" panose="020B0604020202020204" pitchFamily="34" charset="0"/>
              <a:buChar char="•"/>
            </a:pPr>
            <a:r>
              <a:rPr lang="pt-PT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Utilizar fonte em tamanho 12 </a:t>
            </a:r>
            <a:r>
              <a:rPr lang="pt-PT" sz="2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(inclusive o título)</a:t>
            </a:r>
            <a:r>
              <a:rPr lang="pt-PT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Com exceção das citações com mais de três linhas, paginação, notas de rodapé, legendas e fontes das ilustrações e tabelas, que devem ter fonte em tamanho 10.</a:t>
            </a:r>
            <a:endParaRPr lang="pt-BR" sz="23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349DA8-EAAD-4E1F-A8DF-17502AE6835E}"/>
              </a:ext>
            </a:extLst>
          </p:cNvPr>
          <p:cNvSpPr txBox="1"/>
          <p:nvPr/>
        </p:nvSpPr>
        <p:spPr>
          <a:xfrm>
            <a:off x="457200" y="170450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Regras gerais de apresentação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FB1A301-5347-00C9-4DDF-5D9FA8668B99}"/>
              </a:ext>
            </a:extLst>
          </p:cNvPr>
          <p:cNvSpPr txBox="1"/>
          <p:nvPr/>
        </p:nvSpPr>
        <p:spPr>
          <a:xfrm>
            <a:off x="377122" y="1537243"/>
            <a:ext cx="845523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Deve-se utilizar espaçamento simples entrelinhas para todo o artigo.</a:t>
            </a:r>
          </a:p>
          <a:p>
            <a:pPr algn="just"/>
            <a:endParaRPr lang="pt-PT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o título do artigo, utilize dois espaços simples ou 1,0 entre o título e o nome do autor; seguidos de quatro espaços 1,0 entre autoria e o resumo.</a:t>
            </a:r>
          </a:p>
          <a:p>
            <a:pPr algn="just"/>
            <a:endParaRPr lang="pt-PT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títulos das seções e subseções devem ser separados do texto que os precede e os sucede por um espaço simples em branco.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95647C5-A79B-8BCB-1EFB-4AE64863CA9B}"/>
              </a:ext>
            </a:extLst>
          </p:cNvPr>
          <p:cNvSpPr txBox="1"/>
          <p:nvPr/>
        </p:nvSpPr>
        <p:spPr>
          <a:xfrm>
            <a:off x="457200" y="170450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Espaçamento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396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63879C6-CE04-3595-0E06-FECCC6C5300A}"/>
              </a:ext>
            </a:extLst>
          </p:cNvPr>
          <p:cNvSpPr txBox="1"/>
          <p:nvPr/>
        </p:nvSpPr>
        <p:spPr>
          <a:xfrm>
            <a:off x="457200" y="170450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Espaçamento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76785CF-B85D-2C3A-36F2-66BA76B97E89}"/>
              </a:ext>
            </a:extLst>
          </p:cNvPr>
          <p:cNvSpPr txBox="1"/>
          <p:nvPr/>
        </p:nvSpPr>
        <p:spPr>
          <a:xfrm>
            <a:off x="393290" y="1657864"/>
            <a:ext cx="844590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citações com mais de três linhas deverão ser separadas do texto que as precede e as sucede apenas por um espaço simples em branco.</a:t>
            </a:r>
          </a:p>
          <a:p>
            <a:pPr algn="just"/>
            <a:endParaRPr lang="pt-PT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deverá existir espaço maior entre os parágrafos.</a:t>
            </a:r>
          </a:p>
          <a:p>
            <a:pPr algn="just"/>
            <a:endParaRPr lang="pt-PT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referências deverão ser separadas entre si por um espaço simples em branco.</a:t>
            </a:r>
          </a:p>
        </p:txBody>
      </p:sp>
    </p:spTree>
    <p:extLst>
      <p:ext uri="{BB962C8B-B14F-4D97-AF65-F5344CB8AC3E}">
        <p14:creationId xmlns:p14="http://schemas.microsoft.com/office/powerpoint/2010/main" val="39143753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DD084F1-D3E4-7047-5390-0E5353CFB849}"/>
              </a:ext>
            </a:extLst>
          </p:cNvPr>
          <p:cNvSpPr txBox="1"/>
          <p:nvPr/>
        </p:nvSpPr>
        <p:spPr>
          <a:xfrm>
            <a:off x="457200" y="170450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Paginação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A53464-21BE-906F-145D-3F867231214C}"/>
              </a:ext>
            </a:extLst>
          </p:cNvPr>
          <p:cNvSpPr txBox="1"/>
          <p:nvPr/>
        </p:nvSpPr>
        <p:spPr>
          <a:xfrm>
            <a:off x="471949" y="1785683"/>
            <a:ext cx="837708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500" dirty="0"/>
              <a:t>A NBR 6022/2018 não especifica nem o local, nem a partir de qual página o artigo científico deverá ser numerado. Ela apenas cita, seção 6.1, em que trata do formato, que a paginação, assim como alguns outros elementos, deverá ter tamanho menor e uniforme que o tamanho do texto (tamanho 12), por isso utilize tamanho 10.</a:t>
            </a:r>
          </a:p>
        </p:txBody>
      </p:sp>
    </p:spTree>
    <p:extLst>
      <p:ext uri="{BB962C8B-B14F-4D97-AF65-F5344CB8AC3E}">
        <p14:creationId xmlns:p14="http://schemas.microsoft.com/office/powerpoint/2010/main" val="3200367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17C46E8-9C59-7BD8-292B-A6054AEC7EB9}"/>
              </a:ext>
            </a:extLst>
          </p:cNvPr>
          <p:cNvSpPr txBox="1"/>
          <p:nvPr/>
        </p:nvSpPr>
        <p:spPr>
          <a:xfrm>
            <a:off x="457200" y="170450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Paginação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A879282-8E73-99BD-05EE-D32EF07A695A}"/>
              </a:ext>
            </a:extLst>
          </p:cNvPr>
          <p:cNvSpPr txBox="1"/>
          <p:nvPr/>
        </p:nvSpPr>
        <p:spPr>
          <a:xfrm>
            <a:off x="724395" y="1509777"/>
            <a:ext cx="775458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páginas pré-textuais, exceto a capa, devem ser contadas, mas não numeradas.</a:t>
            </a:r>
          </a:p>
          <a:p>
            <a:pPr algn="just"/>
            <a:endParaRPr lang="pt-PT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registro impresso da numeração ocorrerá a partir do primeiro elemento textual, em algarismos arábicos, no canto superior direito da folha.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A84EAFD-4DA7-B669-205F-7F5650816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61" y="3999387"/>
            <a:ext cx="67913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098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55DFCD9-A7BD-0BA2-02F8-06FD6BEA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883" y="190006"/>
            <a:ext cx="5063688" cy="58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750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2"/>
          <p:cNvSpPr txBox="1"/>
          <p:nvPr/>
        </p:nvSpPr>
        <p:spPr>
          <a:xfrm>
            <a:off x="571680" y="157176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/>
          </a:p>
          <a:p>
            <a:pPr marL="274320" indent="-273960"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AF9738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endParaRPr/>
          </a:p>
          <a:p>
            <a:pPr marL="274320" indent="-273960" algn="ctr">
              <a:lnSpc>
                <a:spcPct val="100000"/>
              </a:lnSpc>
            </a:pPr>
            <a:endParaRPr/>
          </a:p>
        </p:txBody>
      </p:sp>
      <p:sp>
        <p:nvSpPr>
          <p:cNvPr id="270" name="CustomShape 3"/>
          <p:cNvSpPr/>
          <p:nvPr/>
        </p:nvSpPr>
        <p:spPr>
          <a:xfrm>
            <a:off x="388600" y="1448851"/>
            <a:ext cx="8183720" cy="39602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Trata-se da reunião padronizada das principais informações de um documento consultado na pesquisa, de forma que facilite sua identificação individual. </a:t>
            </a:r>
          </a:p>
          <a:p>
            <a:pPr algn="just">
              <a:lnSpc>
                <a:spcPct val="100000"/>
              </a:lnSpc>
            </a:pPr>
            <a:endParaRPr lang="pt-BR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As referências são ordenadas em </a:t>
            </a:r>
            <a:r>
              <a:rPr lang="pt-BR" sz="3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ordem alfabética</a:t>
            </a:r>
            <a:r>
              <a:rPr lang="pt-B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devem ser elaboradas em </a:t>
            </a:r>
            <a:r>
              <a:rPr lang="pt-BR" sz="3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espaço simples</a:t>
            </a:r>
            <a:r>
              <a:rPr lang="pt-B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pt-BR" sz="3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alinhadas à margem esquerda </a:t>
            </a:r>
            <a:r>
              <a:rPr lang="pt-B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do texto e separadas entre si por uma linha em branco de espaço simples.</a:t>
            </a:r>
          </a:p>
          <a:p>
            <a:pPr algn="just"/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5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ench Script MT" panose="03020402040607040605" pitchFamily="66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5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5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5E0C14-512A-4B6A-B450-43431A6BAC1A}"/>
              </a:ext>
            </a:extLst>
          </p:cNvPr>
          <p:cNvSpPr txBox="1"/>
          <p:nvPr/>
        </p:nvSpPr>
        <p:spPr>
          <a:xfrm>
            <a:off x="388600" y="117521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Referências – NBR 6023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707E126-19F4-678A-2474-8A5D62B1545F}"/>
              </a:ext>
            </a:extLst>
          </p:cNvPr>
          <p:cNvSpPr txBox="1"/>
          <p:nvPr/>
        </p:nvSpPr>
        <p:spPr>
          <a:xfrm>
            <a:off x="860960" y="1897659"/>
            <a:ext cx="774864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PT" sz="2500" b="0" i="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Garantir a credibilidade e a seriedade do trabalho acadêmico.</a:t>
            </a:r>
          </a:p>
          <a:p>
            <a:pPr algn="just"/>
            <a:endParaRPr lang="pt-PT" sz="2500" b="0" i="0" dirty="0"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2500" b="0" i="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Facilitar a localização das fontes consultadas.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PT" sz="2500" b="0" i="0" dirty="0"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2500" b="0" i="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Evitar plágio e promover a ética na pesquisa.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9FEB49-5C63-A91B-C942-97E2F20A1A1B}"/>
              </a:ext>
            </a:extLst>
          </p:cNvPr>
          <p:cNvSpPr txBox="1"/>
          <p:nvPr/>
        </p:nvSpPr>
        <p:spPr>
          <a:xfrm>
            <a:off x="388600" y="117521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 que Referências são Cruciais?</a:t>
            </a:r>
            <a:endParaRPr lang="pt-BR" sz="3000" b="1" cap="small" spc="-1" dirty="0">
              <a:solidFill>
                <a:schemeClr val="tx2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3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A40FED3-6CB8-496A-9EC6-B0110D7EB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070" y="793944"/>
            <a:ext cx="4544068" cy="53782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F791939-FE5A-4299-889E-5FD3AF8975B1}"/>
              </a:ext>
            </a:extLst>
          </p:cNvPr>
          <p:cNvSpPr txBox="1"/>
          <p:nvPr/>
        </p:nvSpPr>
        <p:spPr>
          <a:xfrm>
            <a:off x="936938" y="0"/>
            <a:ext cx="727012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Exemplo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919B702-96D6-4E2F-8153-5E4C096AFBA2}"/>
              </a:ext>
            </a:extLst>
          </p:cNvPr>
          <p:cNvSpPr/>
          <p:nvPr/>
        </p:nvSpPr>
        <p:spPr>
          <a:xfrm>
            <a:off x="2775397" y="6172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latin typeface="Verdana" panose="020B0604030504040204" pitchFamily="34" charset="0"/>
                <a:ea typeface="Verdana" panose="020B0604030504040204" pitchFamily="34" charset="0"/>
              </a:rPr>
              <a:t>Fonte: http://www.biblioteca.ufc.br/servicos-e-produtos/normalizacao-de-trabalhos-academicos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1388115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457200" y="272880"/>
            <a:ext cx="7543440" cy="870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3500" b="1" strike="noStrike" cap="small" spc="-1" dirty="0">
                <a:solidFill>
                  <a:srgbClr val="AF9738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
</a:t>
            </a:r>
            <a:endParaRPr dirty="0"/>
          </a:p>
        </p:txBody>
      </p:sp>
      <p:sp>
        <p:nvSpPr>
          <p:cNvPr id="272" name="TextShape 2"/>
          <p:cNvSpPr txBox="1"/>
          <p:nvPr/>
        </p:nvSpPr>
        <p:spPr>
          <a:xfrm>
            <a:off x="1038567" y="3094060"/>
            <a:ext cx="7357680" cy="221203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6110" indent="-285750">
              <a:lnSpc>
                <a:spcPct val="100000"/>
              </a:lnSpc>
              <a:buSzPct val="70000"/>
              <a:buFont typeface="Wingdings" panose="05000000000000000000" pitchFamily="2" charset="2"/>
              <a:buChar char="v"/>
            </a:pPr>
            <a:r>
              <a:rPr lang="pt-BR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Autor</a:t>
            </a:r>
          </a:p>
          <a:p>
            <a:pPr marL="286110" indent="-285750">
              <a:lnSpc>
                <a:spcPct val="100000"/>
              </a:lnSpc>
              <a:buSzPct val="70000"/>
              <a:buFont typeface="Wingdings" panose="05000000000000000000" pitchFamily="2" charset="2"/>
              <a:buChar char="v"/>
            </a:pPr>
            <a:r>
              <a:rPr lang="pt-BR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Título e subtítulo</a:t>
            </a:r>
          </a:p>
          <a:p>
            <a:pPr marL="286110" indent="-285750">
              <a:lnSpc>
                <a:spcPct val="100000"/>
              </a:lnSpc>
              <a:buSzPct val="70000"/>
              <a:buFont typeface="Wingdings" panose="05000000000000000000" pitchFamily="2" charset="2"/>
              <a:buChar char="v"/>
            </a:pPr>
            <a:r>
              <a:rPr lang="pt-BR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Edição (quando houver</a:t>
            </a:r>
            <a:r>
              <a:rPr lang="pt-BR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286110" indent="-285750">
              <a:lnSpc>
                <a:spcPct val="100000"/>
              </a:lnSpc>
              <a:buSzPct val="70000"/>
              <a:buFont typeface="Wingdings" panose="05000000000000000000" pitchFamily="2" charset="2"/>
              <a:buChar char="v"/>
            </a:pPr>
            <a:r>
              <a:rPr lang="pt-BR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Local</a:t>
            </a:r>
          </a:p>
          <a:p>
            <a:pPr marL="286110" indent="-285750">
              <a:lnSpc>
                <a:spcPct val="100000"/>
              </a:lnSpc>
              <a:buSzPct val="70000"/>
              <a:buFont typeface="Wingdings" panose="05000000000000000000" pitchFamily="2" charset="2"/>
              <a:buChar char="v"/>
            </a:pPr>
            <a:r>
              <a:rPr lang="pt-BR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Editora</a:t>
            </a:r>
          </a:p>
          <a:p>
            <a:pPr marL="286110" indent="-285750">
              <a:lnSpc>
                <a:spcPct val="100000"/>
              </a:lnSpc>
              <a:buSzPct val="70000"/>
              <a:buFont typeface="Wingdings" panose="05000000000000000000" pitchFamily="2" charset="2"/>
              <a:buChar char="v"/>
            </a:pPr>
            <a:r>
              <a:rPr lang="pt-BR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Ano de publicação</a:t>
            </a:r>
            <a:endParaRPr sz="2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CEB966"/>
              </a:buClr>
              <a:buSzPct val="70000"/>
            </a:pPr>
            <a:endParaRPr lang="pt-BR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CEB966"/>
              </a:buClr>
              <a:buSzPct val="70000"/>
            </a:pP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CEB966"/>
              </a:buClr>
              <a:buSzPct val="70000"/>
            </a:pPr>
            <a:r>
              <a:rPr lang="pt-BR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sz="16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74" name="CustomShape 4"/>
          <p:cNvSpPr/>
          <p:nvPr/>
        </p:nvSpPr>
        <p:spPr>
          <a:xfrm>
            <a:off x="2297089" y="1832900"/>
            <a:ext cx="3424048" cy="63953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5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ELEMENTOS ESSENCIAIS</a:t>
            </a:r>
            <a:endParaRPr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0680941-D50B-4331-862F-C4069CEABD18}"/>
              </a:ext>
            </a:extLst>
          </p:cNvPr>
          <p:cNvSpPr txBox="1"/>
          <p:nvPr/>
        </p:nvSpPr>
        <p:spPr>
          <a:xfrm>
            <a:off x="457200" y="170450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Referências – NBR 6023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4BDE67B-1FDC-4D86-A855-A4D228DA04E7}"/>
              </a:ext>
            </a:extLst>
          </p:cNvPr>
          <p:cNvSpPr txBox="1"/>
          <p:nvPr/>
        </p:nvSpPr>
        <p:spPr>
          <a:xfrm>
            <a:off x="457200" y="170450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Exemplos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AD85293-EA87-4C84-94FC-A15134FA8768}"/>
              </a:ext>
            </a:extLst>
          </p:cNvPr>
          <p:cNvSpPr/>
          <p:nvPr/>
        </p:nvSpPr>
        <p:spPr>
          <a:xfrm>
            <a:off x="876283" y="2136338"/>
            <a:ext cx="768224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LUCK, Heloisa. 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Liderança em gestão escolar.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ed. Petrópolis: Vozes, 2010. </a:t>
            </a:r>
          </a:p>
          <a:p>
            <a:pPr>
              <a:lnSpc>
                <a:spcPct val="100000"/>
              </a:lnSpc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LUCK, Heloisa. 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Liderança em gestão escolar.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ed. Petrópolis: Vozes, 2010. 165 p., 18 cm. (Cadernos de gestão, v. 4). Bibliografia: p. 149-155. ISBN 978-85-3263-62-01.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5276BE4-BC65-4801-9C1F-9624DC24D9D1}"/>
              </a:ext>
            </a:extLst>
          </p:cNvPr>
          <p:cNvSpPr txBox="1"/>
          <p:nvPr/>
        </p:nvSpPr>
        <p:spPr>
          <a:xfrm>
            <a:off x="972086" y="1828702"/>
            <a:ext cx="4243858" cy="44627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sz="2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Elementos essenciais</a:t>
            </a:r>
            <a:endParaRPr lang="pt-BR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9DC9AF3-D548-4649-9877-08719FB9FB7F}"/>
              </a:ext>
            </a:extLst>
          </p:cNvPr>
          <p:cNvSpPr txBox="1"/>
          <p:nvPr/>
        </p:nvSpPr>
        <p:spPr>
          <a:xfrm>
            <a:off x="876283" y="3590582"/>
            <a:ext cx="6626449" cy="44627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2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Elementos complementares</a:t>
            </a:r>
            <a:endParaRPr lang="pt-BR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860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2"/>
          <p:cNvSpPr txBox="1"/>
          <p:nvPr/>
        </p:nvSpPr>
        <p:spPr>
          <a:xfrm>
            <a:off x="185351" y="1133115"/>
            <a:ext cx="8958649" cy="4550994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txBody>
          <a:bodyPr lIns="90000" tIns="46800" rIns="90000" bIns="46800"/>
          <a:lstStyle/>
          <a:p>
            <a:pPr marL="274320" indent="-273960"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LIVRO:</a:t>
            </a:r>
            <a:endParaRPr lang="pt-BR" sz="20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BERLO, D. K. </a:t>
            </a: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 processo de comunicação</a:t>
            </a:r>
            <a:r>
              <a:rPr lang="pt-BR" sz="20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introdução à teoria e a prática. 9.ed. São Paulo: Martins Fontes, 1999</a:t>
            </a:r>
            <a:r>
              <a:rPr lang="pt-BR" sz="20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274320" indent="-273960" algn="just">
              <a:lnSpc>
                <a:spcPct val="100000"/>
              </a:lnSpc>
            </a:pPr>
            <a:endParaRPr lang="pt-BR" sz="2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74320" indent="-273960"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EBOOK</a:t>
            </a:r>
            <a:endParaRPr lang="pt-BR" sz="20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GODINHO, Thais. </a:t>
            </a: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Vida organizada</a:t>
            </a:r>
            <a:r>
              <a:rPr lang="pt-BR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como definir prioridades e transformar seus sonhos em objetivos. São Paulo: Gente, 2014. E-book.</a:t>
            </a:r>
          </a:p>
          <a:p>
            <a:pPr marL="274320" indent="-273960" algn="just">
              <a:lnSpc>
                <a:spcPct val="100000"/>
              </a:lnSpc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274320" indent="-273960"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PARTE DO LIVRO </a:t>
            </a:r>
          </a:p>
          <a:p>
            <a:pPr algn="just">
              <a:lnSpc>
                <a:spcPct val="100000"/>
              </a:lnSpc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SANTOS, F. R. A colonização da terra do </a:t>
            </a:r>
            <a:r>
              <a:rPr lang="pt-BR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Tucujús</a:t>
            </a: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pt-BR" sz="20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</a:t>
            </a: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SANTOS, F. R. </a:t>
            </a: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História do Amapá, 1º grau</a:t>
            </a: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2. ed. Macapá: </a:t>
            </a:r>
            <a:r>
              <a:rPr lang="pt-BR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Valcan</a:t>
            </a: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1994. p. 15-24.</a:t>
            </a:r>
          </a:p>
          <a:p>
            <a:pPr algn="just">
              <a:lnSpc>
                <a:spcPct val="100000"/>
              </a:lnSpc>
            </a:pP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b="1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TRABALHO ACADÊMICO</a:t>
            </a:r>
          </a:p>
          <a:p>
            <a:pPr algn="just">
              <a:lnSpc>
                <a:spcPct val="100000"/>
              </a:lnSpc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ALVES, </a:t>
            </a:r>
            <a:r>
              <a:rPr lang="pt-BR" sz="2000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Daian</a:t>
            </a:r>
            <a:r>
              <a:rPr lang="pt-BR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Péricles. </a:t>
            </a: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Implementação de conceitos de manufatura colaborativa</a:t>
            </a:r>
            <a:r>
              <a:rPr lang="pt-BR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um projeto virtual. 2008. Trabalho de Conclusão de Curso (Bacharelado em Engenharia Industrial Mecânica) – Universidade Tecnológica Federal do Paraná, Curitiba, 2008. </a:t>
            </a:r>
          </a:p>
          <a:p>
            <a:pPr>
              <a:lnSpc>
                <a:spcPct val="100000"/>
              </a:lnSpc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4320" indent="-273960">
              <a:lnSpc>
                <a:spcPct val="100000"/>
              </a:lnSpc>
            </a:pPr>
            <a:endParaRPr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F954DD-66D5-4B63-87E2-B8B65D5421F1}"/>
              </a:ext>
            </a:extLst>
          </p:cNvPr>
          <p:cNvSpPr txBox="1"/>
          <p:nvPr/>
        </p:nvSpPr>
        <p:spPr>
          <a:xfrm>
            <a:off x="457200" y="170450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Referências - Exemplos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457200" y="1078391"/>
            <a:ext cx="8257680" cy="5206499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txBody>
          <a:bodyPr lIns="90000" tIns="46800" rIns="90000" bIns="46800"/>
          <a:lstStyle/>
          <a:p>
            <a:pPr marL="274320" indent="-273960" algn="just">
              <a:lnSpc>
                <a:spcPct val="100000"/>
              </a:lnSpc>
            </a:pPr>
            <a:r>
              <a:rPr lang="pt-BR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CORRESPONDÊNCIA EM MEIO ELETRÔNICO</a:t>
            </a:r>
            <a:endParaRPr lang="pt-BR" sz="2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MS Gothic"/>
              <a:cs typeface="Times New Roman" panose="02020603050405020304" pitchFamily="18" charset="0"/>
            </a:endParaRPr>
          </a:p>
          <a:p>
            <a:pPr marL="274320" indent="-273960" algn="just">
              <a:lnSpc>
                <a:spcPct val="100000"/>
              </a:lnSpc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LISPECTOR, Clarice. [</a:t>
            </a: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Carta enviada para suas irmãs</a:t>
            </a:r>
            <a:r>
              <a:rPr lang="pt-BR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]. Destinatário: Elisa e</a:t>
            </a:r>
          </a:p>
          <a:p>
            <a:pPr marL="274320" indent="-273960" algn="just">
              <a:lnSpc>
                <a:spcPct val="100000"/>
              </a:lnSpc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Tânia Lispector. Lisboa, 4 ago. 1944. 1 carta. Disponível em:</a:t>
            </a:r>
          </a:p>
          <a:p>
            <a:pPr marL="274320" indent="-273960" algn="just">
              <a:lnSpc>
                <a:spcPct val="100000"/>
              </a:lnSpc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http://www.claricelispector.com.br/manuscrito_minhasqueridas.aspx. Acesso</a:t>
            </a:r>
          </a:p>
          <a:p>
            <a:pPr marL="274320" indent="-273960" algn="just">
              <a:lnSpc>
                <a:spcPct val="100000"/>
              </a:lnSpc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em: 4 set. 2010. </a:t>
            </a:r>
          </a:p>
          <a:p>
            <a:pPr marL="274320" indent="-273960" algn="just">
              <a:lnSpc>
                <a:spcPct val="100000"/>
              </a:lnSpc>
            </a:pPr>
            <a:endParaRPr lang="pt-BR" sz="20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74320" indent="-273960"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TRABALHO APRESENTADO EM EVENTO:</a:t>
            </a:r>
            <a:endParaRPr lang="pt-BR" sz="20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CONGRESSO INTERNACIONAL DO INES, 8.; SEMINÁRIO NACIONAL DO INES, 14., 2009, Rio de Janeiro. </a:t>
            </a: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Anais</a:t>
            </a:r>
            <a:r>
              <a:rPr lang="pt-BR" sz="20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[...]. Rio de Janeiro: Instituto Nacional de Educação de Surdos, 2009. 160 p. Tema: Múltiplos Atores e Saberes na Educação de Surdos. Inclui bibliografia. </a:t>
            </a:r>
            <a:endParaRPr lang="pt-B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3960">
              <a:lnSpc>
                <a:spcPct val="100000"/>
              </a:lnSpc>
            </a:pP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3960">
              <a:lnSpc>
                <a:spcPct val="100000"/>
              </a:lnSpc>
            </a:pPr>
            <a:r>
              <a:rPr lang="pt-BR" sz="20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Gothic"/>
                <a:cs typeface="Arial" panose="020B0604020202020204" pitchFamily="34" charset="0"/>
              </a:rPr>
              <a:t> 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3960">
              <a:lnSpc>
                <a:spcPct val="100000"/>
              </a:lnSpc>
            </a:pPr>
            <a:endParaRPr dirty="0"/>
          </a:p>
          <a:p>
            <a:pPr marL="274320" indent="-273960">
              <a:lnSpc>
                <a:spcPct val="100000"/>
              </a:lnSpc>
            </a:pPr>
            <a:endParaRPr dirty="0"/>
          </a:p>
          <a:p>
            <a:pPr marL="274320" indent="-273960">
              <a:lnSpc>
                <a:spcPct val="100000"/>
              </a:lnSpc>
            </a:pPr>
            <a:endParaRPr dirty="0"/>
          </a:p>
          <a:p>
            <a:pPr marL="274320" indent="-273960">
              <a:lnSpc>
                <a:spcPct val="100000"/>
              </a:lnSpc>
            </a:pPr>
            <a:endParaRPr dirty="0"/>
          </a:p>
          <a:p>
            <a:pPr marL="274320" indent="-273960">
              <a:lnSpc>
                <a:spcPct val="100000"/>
              </a:lnSpc>
            </a:pPr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DC18FC-A90F-479A-BD16-85663E190876}"/>
              </a:ext>
            </a:extLst>
          </p:cNvPr>
          <p:cNvSpPr txBox="1"/>
          <p:nvPr/>
        </p:nvSpPr>
        <p:spPr>
          <a:xfrm>
            <a:off x="457200" y="131121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Referências - Exemplos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5AE6860-0214-084E-4190-22EC6751F00E}"/>
              </a:ext>
            </a:extLst>
          </p:cNvPr>
          <p:cNvSpPr txBox="1"/>
          <p:nvPr/>
        </p:nvSpPr>
        <p:spPr>
          <a:xfrm>
            <a:off x="457200" y="131121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Documento Jurídico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3502C20-74A4-6B28-D8FC-893C8B64F10B}"/>
              </a:ext>
            </a:extLst>
          </p:cNvPr>
          <p:cNvSpPr txBox="1"/>
          <p:nvPr/>
        </p:nvSpPr>
        <p:spPr>
          <a:xfrm>
            <a:off x="444843" y="1443841"/>
            <a:ext cx="84520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3960" algn="just">
              <a:lnSpc>
                <a:spcPct val="100000"/>
              </a:lnSpc>
            </a:pP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Legislação</a:t>
            </a:r>
          </a:p>
          <a:p>
            <a:pPr marL="274320" indent="-273960" algn="just">
              <a:lnSpc>
                <a:spcPct val="100000"/>
              </a:lnSpc>
            </a:pPr>
            <a:endParaRPr lang="pt-P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Inclui Constituição, Decreto, Decreto-Lei, Emenda Constitucional, Emenda à Lei Orgânica, Lei Complementar, Lei Delegada, Lei Ordinária, Lei Orgânica e Medida Provisória, entre outros.</a:t>
            </a:r>
          </a:p>
          <a:p>
            <a:pPr algn="just">
              <a:lnSpc>
                <a:spcPct val="100000"/>
              </a:lnSpc>
            </a:pPr>
            <a:endParaRPr lang="pt-P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lementos essenciais: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jurisdição, ou cabeçalho da entidade, em letras maiúsculas; epígrafe e ementa transcrita conforme publicada; dados da publicação. Quando necessário, acrescentam-se à referência os elementos complementares para melhor identificar o documento.</a:t>
            </a:r>
            <a:endParaRPr lang="pt-BR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126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8F148AF-1D5D-2F89-B4CB-27F733672302}"/>
              </a:ext>
            </a:extLst>
          </p:cNvPr>
          <p:cNvSpPr txBox="1"/>
          <p:nvPr/>
        </p:nvSpPr>
        <p:spPr>
          <a:xfrm>
            <a:off x="469557" y="1305342"/>
            <a:ext cx="843966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3960" algn="just">
              <a:lnSpc>
                <a:spcPct val="100000"/>
              </a:lnSpc>
            </a:pPr>
            <a:endParaRPr lang="pt-BR" sz="20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74320" indent="-273960" algn="just">
              <a:lnSpc>
                <a:spcPct val="100000"/>
              </a:lnSpc>
            </a:pPr>
            <a:r>
              <a:rPr lang="pt-BR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RIO GRANDE DO SUL. [Constituição (1989)]. </a:t>
            </a:r>
            <a:r>
              <a:rPr lang="pt-BR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Constituição do Estado do</a:t>
            </a:r>
          </a:p>
          <a:p>
            <a:pPr marL="274320" indent="-273960" algn="just">
              <a:lnSpc>
                <a:spcPct val="100000"/>
              </a:lnSpc>
            </a:pPr>
            <a:r>
              <a:rPr lang="pt-BR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Rio Grande do Sul</a:t>
            </a:r>
            <a:r>
              <a:rPr lang="pt-BR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4. ed. atual. Porto Alegre: Assembleia Legislativa do</a:t>
            </a:r>
          </a:p>
          <a:p>
            <a:pPr marL="274320" indent="-273960" algn="just">
              <a:lnSpc>
                <a:spcPct val="100000"/>
              </a:lnSpc>
            </a:pPr>
            <a:r>
              <a:rPr lang="pt-BR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Estado do Rio Grande do Sul, 1995. </a:t>
            </a:r>
          </a:p>
          <a:p>
            <a:pPr marL="274320" indent="-273960" algn="just">
              <a:lnSpc>
                <a:spcPct val="100000"/>
              </a:lnSpc>
            </a:pPr>
            <a:endParaRPr lang="pt-BR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74320" indent="-273960" algn="just">
              <a:lnSpc>
                <a:spcPct val="100000"/>
              </a:lnSpc>
            </a:pPr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LEGISLAÇÃO EM MEIO ELETRÔNICO</a:t>
            </a:r>
          </a:p>
          <a:p>
            <a:pPr marL="274320" indent="-273960" algn="just">
              <a:lnSpc>
                <a:spcPct val="100000"/>
              </a:lnSpc>
            </a:pPr>
            <a:endParaRPr lang="pt-BR" sz="20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BRASIL. [Constituição (1988)]. </a:t>
            </a:r>
            <a:r>
              <a:rPr lang="pt-BR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Constituição da República Federativa do Brasil De 1988</a:t>
            </a:r>
            <a:r>
              <a:rPr lang="pt-BR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Brasília,    DF: Presidência da República, [2016]. Disponível em: http://www.planalto.gov.br/ccivil_03/Constituicao/ Constituiçao.htm. Acesso em: 1 jan. 2017.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298E6DB-7707-B248-B71A-5F6A561EADE6}"/>
              </a:ext>
            </a:extLst>
          </p:cNvPr>
          <p:cNvSpPr txBox="1"/>
          <p:nvPr/>
        </p:nvSpPr>
        <p:spPr>
          <a:xfrm>
            <a:off x="1322173" y="131121"/>
            <a:ext cx="6536724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Legislação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767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19ABE4-D05E-6CA5-1873-111E1D9E7903}"/>
              </a:ext>
            </a:extLst>
          </p:cNvPr>
          <p:cNvSpPr txBox="1"/>
          <p:nvPr/>
        </p:nvSpPr>
        <p:spPr>
          <a:xfrm>
            <a:off x="1346886" y="106407"/>
            <a:ext cx="6536724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Filmes, vídeos, entre outros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E561876-6294-0FED-82BF-728CB8F8B79F}"/>
              </a:ext>
            </a:extLst>
          </p:cNvPr>
          <p:cNvSpPr txBox="1"/>
          <p:nvPr/>
        </p:nvSpPr>
        <p:spPr>
          <a:xfrm>
            <a:off x="729049" y="1720840"/>
            <a:ext cx="78341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 essenciais: 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título, diretor e/ou produtor, local, empresa produtora ou distribuidora, data e especificação do suporte em unidades físicas. Quando necessário, acrescentam-se elementos complementares à referência para melhor identificar o documento.</a:t>
            </a:r>
          </a:p>
          <a:p>
            <a:pPr algn="just"/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elementos diretor, produtor, local e empresa produtora ou distribuidora devem ser transcritos se constarem no documento.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626255-136F-32CF-BC62-4D0707EFF95D}"/>
              </a:ext>
            </a:extLst>
          </p:cNvPr>
          <p:cNvSpPr txBox="1"/>
          <p:nvPr/>
        </p:nvSpPr>
        <p:spPr>
          <a:xfrm>
            <a:off x="753762" y="4484641"/>
            <a:ext cx="70557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PERIGOS do uso de tóxicos. Produção de Jorge Ramos de Andrade. São Paulo: CERAVI, 1983. 1 fita de vídeo (30 min)  VHS, </a:t>
            </a:r>
            <a:r>
              <a:rPr lang="pt-P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color.</a:t>
            </a:r>
          </a:p>
        </p:txBody>
      </p:sp>
    </p:spTree>
    <p:extLst>
      <p:ext uri="{BB962C8B-B14F-4D97-AF65-F5344CB8AC3E}">
        <p14:creationId xmlns:p14="http://schemas.microsoft.com/office/powerpoint/2010/main" val="34609703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15DA9F6-9D00-5CFC-8D27-DB97CA4762FE}"/>
              </a:ext>
            </a:extLst>
          </p:cNvPr>
          <p:cNvSpPr txBox="1"/>
          <p:nvPr/>
        </p:nvSpPr>
        <p:spPr>
          <a:xfrm>
            <a:off x="457200" y="159021"/>
            <a:ext cx="852041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2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2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6023/2018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F113D8C-7A2F-2647-3CAC-5C4072329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4" y="1464545"/>
            <a:ext cx="81724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207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CCEB39A-DA85-D16C-55A3-C6465D75F27F}"/>
              </a:ext>
            </a:extLst>
          </p:cNvPr>
          <p:cNvSpPr txBox="1"/>
          <p:nvPr/>
        </p:nvSpPr>
        <p:spPr>
          <a:xfrm>
            <a:off x="457200" y="159021"/>
            <a:ext cx="852041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Algumas regras sobre </a:t>
            </a:r>
            <a:r>
              <a:rPr lang="pt-BR" sz="3200" b="1" cap="small" spc="-1" dirty="0" err="1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nbr</a:t>
            </a:r>
            <a:r>
              <a:rPr lang="pt-BR" sz="32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6023/2018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3D1723-BE5F-9397-CBA7-941736D02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560102"/>
            <a:ext cx="78676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632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1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292" name="Imagem 3"/>
          <p:cNvPicPr/>
          <p:nvPr/>
        </p:nvPicPr>
        <p:blipFill>
          <a:blip r:embed="rId2"/>
          <a:stretch/>
        </p:blipFill>
        <p:spPr>
          <a:xfrm>
            <a:off x="2215166" y="1417320"/>
            <a:ext cx="6651938" cy="4547160"/>
          </a:xfrm>
          <a:prstGeom prst="rect">
            <a:avLst/>
          </a:prstGeom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F5010C2-B66F-4C06-BD16-12B207E34397}"/>
              </a:ext>
            </a:extLst>
          </p:cNvPr>
          <p:cNvSpPr txBox="1"/>
          <p:nvPr/>
        </p:nvSpPr>
        <p:spPr>
          <a:xfrm>
            <a:off x="457200" y="170450"/>
            <a:ext cx="8520415" cy="9079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cap="small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more</a:t>
            </a:r>
          </a:p>
          <a:p>
            <a:pPr algn="ctr"/>
            <a:endParaRPr lang="pt-BR" sz="2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E14525F-A1B7-49CA-9B22-DB1DB0175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864731"/>
            <a:ext cx="6261464" cy="509731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8895CBB-FB84-4E3F-8EEE-AFEF928CC12A}"/>
              </a:ext>
            </a:extLst>
          </p:cNvPr>
          <p:cNvSpPr txBox="1"/>
          <p:nvPr/>
        </p:nvSpPr>
        <p:spPr>
          <a:xfrm>
            <a:off x="936937" y="218941"/>
            <a:ext cx="727012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Exemplo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76972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306" name="TextShape 2"/>
          <p:cNvSpPr txBox="1"/>
          <p:nvPr/>
        </p:nvSpPr>
        <p:spPr>
          <a:xfrm>
            <a:off x="427703" y="1177413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004760" algn="ctr"/>
            <a:endParaRPr dirty="0"/>
          </a:p>
          <a:p>
            <a:pPr marL="1004760" algn="ctr"/>
            <a:endParaRPr dirty="0"/>
          </a:p>
          <a:p>
            <a:pPr marL="1004760" algn="ctr"/>
            <a:endParaRPr dirty="0"/>
          </a:p>
          <a:p>
            <a:pPr marL="1004760" algn="ctr"/>
            <a:endParaRPr dirty="0"/>
          </a:p>
          <a:p>
            <a:pPr marL="1004760" algn="ctr"/>
            <a:r>
              <a:rPr lang="pt-BR" sz="3600" b="1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MUITO OBRIGADA!</a:t>
            </a:r>
            <a:endParaRPr b="1" dirty="0"/>
          </a:p>
          <a:p>
            <a:endParaRPr dirty="0"/>
          </a:p>
          <a:p>
            <a:endParaRPr dirty="0"/>
          </a:p>
          <a:p>
            <a:pPr marL="1004760" algn="r"/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Correio eletrônico</a:t>
            </a:r>
            <a:r>
              <a:rPr lang="pt-B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:</a:t>
            </a:r>
          </a:p>
          <a:p>
            <a:pPr marL="1004760" algn="r"/>
            <a:r>
              <a:rPr lang="pt-B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alinekaroline@uern.br </a:t>
            </a:r>
            <a:endParaRPr dirty="0"/>
          </a:p>
          <a:p>
            <a:pPr marL="1004760" algn="r"/>
            <a:r>
              <a:rPr lang="pt-B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	</a:t>
            </a:r>
            <a:endParaRPr dirty="0"/>
          </a:p>
          <a:p>
            <a:pPr marL="1004760" algn="r"/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679B6ED-F947-4E89-B26C-5E1DBC828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31" y="965915"/>
            <a:ext cx="1952898" cy="52030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98F7E67-7554-A7B8-9455-F6827178FE5A}"/>
              </a:ext>
            </a:extLst>
          </p:cNvPr>
          <p:cNvSpPr txBox="1"/>
          <p:nvPr/>
        </p:nvSpPr>
        <p:spPr>
          <a:xfrm>
            <a:off x="469666" y="272974"/>
            <a:ext cx="8289759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Elementos </a:t>
            </a:r>
            <a:r>
              <a:rPr lang="pt-BR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Pré</a:t>
            </a:r>
            <a:r>
              <a:rPr lang="pt-B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-Textuais </a:t>
            </a:r>
          </a:p>
          <a:p>
            <a:pPr algn="ctr"/>
            <a:r>
              <a:rPr lang="pt-B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acordo com o Manual da UERN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34E9D3-0056-7591-5189-F5495120D1D5}"/>
              </a:ext>
            </a:extLst>
          </p:cNvPr>
          <p:cNvSpPr txBox="1"/>
          <p:nvPr/>
        </p:nvSpPr>
        <p:spPr>
          <a:xfrm>
            <a:off x="840658" y="2047257"/>
            <a:ext cx="457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 </a:t>
            </a:r>
            <a:r>
              <a:rPr lang="pt-PT" sz="2500" b="1" dirty="0"/>
              <a:t>Capa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7D989FA-808C-4A18-E7C7-F579F8047FE5}"/>
              </a:ext>
            </a:extLst>
          </p:cNvPr>
          <p:cNvSpPr txBox="1"/>
          <p:nvPr/>
        </p:nvSpPr>
        <p:spPr>
          <a:xfrm>
            <a:off x="348797" y="2881246"/>
            <a:ext cx="51128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capa é a proteção externa do trabalho sobre a qual coloca-se as informações indispensáveis à sua identificação.</a:t>
            </a:r>
          </a:p>
          <a:p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F5940E2-2146-99BE-E96D-5F3AD1843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281" y="1746301"/>
            <a:ext cx="2971180" cy="44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9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iva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4858</Words>
  <Application>Microsoft Office PowerPoint</Application>
  <PresentationFormat>Apresentação no Ecrã (4:3)</PresentationFormat>
  <Paragraphs>535</Paragraphs>
  <Slides>80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80</vt:i4>
      </vt:variant>
    </vt:vector>
  </HeadingPairs>
  <TitlesOfParts>
    <vt:vector size="91" baseType="lpstr">
      <vt:lpstr>Arial</vt:lpstr>
      <vt:lpstr>Calibri</vt:lpstr>
      <vt:lpstr>Calibri Light</vt:lpstr>
      <vt:lpstr>Cambria Math</vt:lpstr>
      <vt:lpstr>French Script MT</vt:lpstr>
      <vt:lpstr>Tahoma</vt:lpstr>
      <vt:lpstr>Times New Roman</vt:lpstr>
      <vt:lpstr>Verdana</vt:lpstr>
      <vt:lpstr>Wingdings</vt:lpstr>
      <vt:lpstr>Tema do Office</vt:lpstr>
      <vt:lpstr>Retrospectiva</vt:lpstr>
      <vt:lpstr> Minicurso sobre normas e formatação de artigos científicos NBR 6022/2018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MINI-CURSO METODOLOGIA: PADRÕES NORMATIVOS PARA ELABORAÇÃO DE TCC’S</dc:title>
  <dc:creator>dhilma</dc:creator>
  <cp:lastModifiedBy>Aline Karoline da Silva Araujo</cp:lastModifiedBy>
  <cp:revision>834</cp:revision>
  <dcterms:created xsi:type="dcterms:W3CDTF">2008-10-07T16:39:02Z</dcterms:created>
  <dcterms:modified xsi:type="dcterms:W3CDTF">2024-05-03T12:31:06Z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UnP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Apresentação na tela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44</vt:i4>
  </property>
</Properties>
</file>